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6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8420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project requirements and FigJam workflow.
AI-generated logistics warehouse image by OpenAI, generated for this presentation.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project requirements and FigJam workflow.
AI-generated warehouse image by OpenAI, generated for this presentation.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FigJam organization chart.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FigJam workflow.
AI-generated warehouse workflow image by OpenAI, generated for this presentation.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project requirements.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Next Project requirements.
AI-generated digital logistics ecosystem image by OpenAI, generated for this presentation.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warehouse requirements.
AI-generated warehouse image by OpenAI, generated for this presentation.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VMI / I-WIS project requirement.
AI-generated digital logistics ecosystem image by OpenAI, generated for this presentation.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User-provided transportation requirements.
AI-generated logistics transport image by OpenAI, generated for this presentation.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Solution architecture synthesized from user-provided project scope.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Roadmap recommendation based on user-provided current warehouse contract end date: March 2028.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Commercial option structure recommended from the user-provided project scope.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emhart_ppt/hero.png"/>
          <p:cNvPicPr>
            <a:picLocks noChangeAspect="1"/>
          </p:cNvPicPr>
          <p:nvPr/>
        </p:nvPicPr>
        <p:blipFill>
          <a:blip r:embed="rId3"/>
          <a:srcRect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2744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0A2744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pic>
        <p:nvPicPr>
          <p:cNvPr id="5" name="Image 1" descr="/mnt/data/emhart_ppt/ipa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531024"/>
            <a:ext cx="1417320" cy="38270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1828800"/>
            <a:ext cx="56692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INTEGRATED WAREHOUSE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&amp; LOGISTICS SOLUTION</a:t>
            </a:r>
            <a:endParaRPr lang="en-US" sz="3000" dirty="0"/>
          </a:p>
        </p:txBody>
      </p:sp>
      <p:sp>
        <p:nvSpPr>
          <p:cNvPr id="7" name="Text 3"/>
          <p:cNvSpPr/>
          <p:nvPr/>
        </p:nvSpPr>
        <p:spPr>
          <a:xfrm>
            <a:off x="713232" y="3337560"/>
            <a:ext cx="5303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8EBF8"/>
                </a:solidFill>
              </a:rPr>
              <a:t>Proposal for EMHART TECHNOLOGIES (THAILAND) LTD.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713232" y="3822192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</a:rPr>
              <a:t>Manpower  •  Warehouse  •  VMI / I-WIS  •  Transportation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713232" y="603504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8EBF8"/>
                </a:solidFill>
              </a:rPr>
              <a:t>Rayong | New Project Opportunity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3B65"/>
                </a:solidFill>
                <a:latin typeface="FC Iconic" panose="020B0500040200020003" pitchFamily="34" charset="-34"/>
                <a:ea typeface="Aptos Display" pitchFamily="34" charset="-122"/>
                <a:cs typeface="FC Iconic" panose="020B0500040200020003" pitchFamily="34" charset="-34"/>
              </a:rPr>
              <a:t>01 | Current Operation at a Glance</a:t>
            </a:r>
            <a:endParaRPr lang="en-US" sz="28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ภาพรวม Operation ปัจจุบันของคลัง Rayong</a:t>
            </a:r>
            <a:endParaRPr lang="en-US" sz="14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4" name="Image 0" descr="/mnt/data/emhart_ppt/ip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235675"/>
            <a:ext cx="1234440" cy="33332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170432"/>
            <a:ext cx="11018520" cy="0"/>
          </a:xfrm>
          <a:prstGeom prst="line">
            <a:avLst/>
          </a:prstGeom>
          <a:noFill/>
          <a:ln w="12700">
            <a:solidFill>
              <a:srgbClr val="D8E3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94360" y="1508760"/>
            <a:ext cx="205740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94360" y="1508760"/>
            <a:ext cx="73152" cy="1005840"/>
          </a:xfrm>
          <a:prstGeom prst="rect">
            <a:avLst/>
          </a:prstGeom>
          <a:solidFill>
            <a:srgbClr val="1479C9"/>
          </a:solidFill>
          <a:ln w="12700">
            <a:solidFill>
              <a:srgbClr val="1479C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167335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3B65"/>
                </a:solidFill>
              </a:rPr>
              <a:t>14 HC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77240" y="2130552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IPACK WH Management</a:t>
            </a:r>
            <a:endParaRPr lang="en-US" sz="10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2761488" y="1508760"/>
            <a:ext cx="205740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761488" y="1508760"/>
            <a:ext cx="73152" cy="1005840"/>
          </a:xfrm>
          <a:prstGeom prst="rect">
            <a:avLst/>
          </a:prstGeom>
          <a:solidFill>
            <a:srgbClr val="26A9E0"/>
          </a:solidFill>
          <a:ln w="12700">
            <a:solidFill>
              <a:srgbClr val="26A9E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944368" y="167335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3B65"/>
                </a:solidFill>
              </a:rPr>
              <a:t>3,800 m²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2944368" y="2130552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Current warehouse area</a:t>
            </a:r>
            <a:endParaRPr lang="en-US" sz="10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928616" y="1508760"/>
            <a:ext cx="205740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928616" y="1508760"/>
            <a:ext cx="73152" cy="1005840"/>
          </a:xfrm>
          <a:prstGeom prst="rect">
            <a:avLst/>
          </a:prstGeom>
          <a:solidFill>
            <a:srgbClr val="29A36A"/>
          </a:solidFill>
          <a:ln w="12700">
            <a:solidFill>
              <a:srgbClr val="29A36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111496" y="167335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3B65"/>
                </a:solidFill>
              </a:rPr>
              <a:t>2,000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5111496" y="2130552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Pallet capacity</a:t>
            </a:r>
            <a:endParaRPr lang="en-US" sz="10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7095744" y="1508760"/>
            <a:ext cx="205740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7095744" y="1508760"/>
            <a:ext cx="73152" cy="1005840"/>
          </a:xfrm>
          <a:prstGeom prst="rect">
            <a:avLst/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278624" y="167335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3B65"/>
                </a:solidFill>
              </a:rPr>
              <a:t>182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7278624" y="2130552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Customer base</a:t>
            </a:r>
            <a:endParaRPr lang="en-US" sz="10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9262872" y="1508760"/>
            <a:ext cx="205740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5240" dist="508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9262872" y="1508760"/>
            <a:ext cx="73152" cy="1005840"/>
          </a:xfrm>
          <a:prstGeom prst="rect">
            <a:avLst/>
          </a:prstGeom>
          <a:solidFill>
            <a:srgbClr val="1479C9"/>
          </a:solidFill>
          <a:ln w="12700">
            <a:solidFill>
              <a:srgbClr val="1479C9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9445752" y="1673352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63B65"/>
                </a:solidFill>
              </a:rPr>
              <a:t>20 / mo.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9445752" y="2130552"/>
            <a:ext cx="1783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Inbound containers</a:t>
            </a:r>
            <a:endParaRPr lang="en-US" sz="10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26" name="Image 1" descr="/mnt/data/emhart_ppt/warehouse.png"/>
          <p:cNvPicPr>
            <a:picLocks noChangeAspect="1"/>
          </p:cNvPicPr>
          <p:nvPr/>
        </p:nvPicPr>
        <p:blipFill>
          <a:blip r:embed="rId4"/>
          <a:srcRect l="5060" r="5060"/>
          <a:stretch/>
        </p:blipFill>
        <p:spPr>
          <a:xfrm>
            <a:off x="594360" y="2834640"/>
            <a:ext cx="4892040" cy="3063240"/>
          </a:xfrm>
          <a:prstGeom prst="rect">
            <a:avLst/>
          </a:prstGeom>
        </p:spPr>
      </p:pic>
      <p:sp>
        <p:nvSpPr>
          <p:cNvPr id="27" name="Shape 23"/>
          <p:cNvSpPr/>
          <p:nvPr/>
        </p:nvSpPr>
        <p:spPr>
          <a:xfrm>
            <a:off x="5760720" y="2834640"/>
            <a:ext cx="274320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5760720" y="2834640"/>
            <a:ext cx="2743200" cy="73152"/>
          </a:xfrm>
          <a:prstGeom prst="rect">
            <a:avLst/>
          </a:prstGeom>
          <a:solidFill>
            <a:srgbClr val="1479C9"/>
          </a:solidFill>
          <a:ln w="12700">
            <a:solidFill>
              <a:srgbClr val="1479C9"/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5943600" y="30358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63B65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Operating model</a:t>
            </a:r>
            <a:endParaRPr lang="en-US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0" name="Text 26"/>
          <p:cNvSpPr/>
          <p:nvPr/>
        </p:nvSpPr>
        <p:spPr>
          <a:xfrm>
            <a:off x="5943600" y="3456432"/>
            <a:ext cx="2377440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100" dirty="0">
                <a:solidFill>
                  <a:srgbClr val="17324D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08:00–17:00</a:t>
            </a:r>
            <a:endParaRPr lang="en-US" sz="1100" dirty="0">
              <a:latin typeface="FC Iconic" panose="020B0500040200020003" pitchFamily="34" charset="-34"/>
              <a:cs typeface="FC Iconic" panose="020B0500040200020003" pitchFamily="34" charset="-34"/>
            </a:endParaRPr>
          </a:p>
          <a:p>
            <a:r>
              <a:rPr lang="en-US" sz="1100" dirty="0">
                <a:solidFill>
                  <a:srgbClr val="17324D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OT after 17:00</a:t>
            </a:r>
            <a:endParaRPr lang="en-US" sz="1100" dirty="0">
              <a:latin typeface="FC Iconic" panose="020B0500040200020003" pitchFamily="34" charset="-34"/>
              <a:cs typeface="FC Iconic" panose="020B0500040200020003" pitchFamily="34" charset="-34"/>
            </a:endParaRPr>
          </a:p>
          <a:p>
            <a:r>
              <a:rPr lang="en-US" sz="1100" dirty="0">
                <a:solidFill>
                  <a:srgbClr val="17324D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Day shift only</a:t>
            </a:r>
            <a:endParaRPr lang="en-US" sz="105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1" name="Shape 27"/>
          <p:cNvSpPr/>
          <p:nvPr/>
        </p:nvSpPr>
        <p:spPr>
          <a:xfrm>
            <a:off x="8732520" y="2834640"/>
            <a:ext cx="274320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2" name="Shape 28"/>
          <p:cNvSpPr/>
          <p:nvPr/>
        </p:nvSpPr>
        <p:spPr>
          <a:xfrm>
            <a:off x="8732520" y="2834640"/>
            <a:ext cx="2743200" cy="73152"/>
          </a:xfrm>
          <a:prstGeom prst="rect">
            <a:avLst/>
          </a:prstGeom>
          <a:solidFill>
            <a:srgbClr val="29A36A"/>
          </a:solidFill>
          <a:ln w="12700">
            <a:solidFill>
              <a:srgbClr val="29A36A"/>
            </a:solidFill>
            <a:prstDash val="solid"/>
          </a:ln>
        </p:spPr>
      </p:sp>
      <p:sp>
        <p:nvSpPr>
          <p:cNvPr id="33" name="Text 29"/>
          <p:cNvSpPr/>
          <p:nvPr/>
        </p:nvSpPr>
        <p:spPr>
          <a:xfrm>
            <a:off x="8915400" y="30358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63B65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Planning rule</a:t>
            </a:r>
            <a:endParaRPr lang="en-US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4" name="Text 30"/>
          <p:cNvSpPr/>
          <p:nvPr/>
        </p:nvSpPr>
        <p:spPr>
          <a:xfrm>
            <a:off x="8915400" y="3456432"/>
            <a:ext cx="2377440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100" dirty="0">
                <a:solidFill>
                  <a:srgbClr val="17324D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Prepare / repack / ship</a:t>
            </a:r>
            <a:endParaRPr lang="en-US" sz="1100" dirty="0">
              <a:latin typeface="FC Iconic" panose="020B0500040200020003" pitchFamily="34" charset="-34"/>
              <a:cs typeface="FC Iconic" panose="020B0500040200020003" pitchFamily="34" charset="-34"/>
            </a:endParaRPr>
          </a:p>
          <a:p>
            <a:r>
              <a:rPr lang="en-US" sz="1100" dirty="0">
                <a:solidFill>
                  <a:srgbClr val="17324D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ตามแผน N+3 Day</a:t>
            </a:r>
            <a:endParaRPr lang="en-US" sz="11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5" name="Shape 31"/>
          <p:cNvSpPr/>
          <p:nvPr/>
        </p:nvSpPr>
        <p:spPr>
          <a:xfrm>
            <a:off x="5760720" y="4407408"/>
            <a:ext cx="274320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6" name="Shape 32"/>
          <p:cNvSpPr/>
          <p:nvPr/>
        </p:nvSpPr>
        <p:spPr>
          <a:xfrm>
            <a:off x="5760720" y="4407408"/>
            <a:ext cx="2743200" cy="73152"/>
          </a:xfrm>
          <a:prstGeom prst="rect">
            <a:avLst/>
          </a:prstGeom>
          <a:solidFill>
            <a:srgbClr val="26A9E0"/>
          </a:solidFill>
          <a:ln w="12700">
            <a:solidFill>
              <a:srgbClr val="26A9E0"/>
            </a:solidFill>
            <a:prstDash val="solid"/>
          </a:ln>
        </p:spPr>
      </p:sp>
      <p:sp>
        <p:nvSpPr>
          <p:cNvPr id="37" name="Text 33"/>
          <p:cNvSpPr/>
          <p:nvPr/>
        </p:nvSpPr>
        <p:spPr>
          <a:xfrm>
            <a:off x="5943600" y="46085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63B65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Core system</a:t>
            </a:r>
            <a:endParaRPr lang="en-US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8" name="Text 34"/>
          <p:cNvSpPr/>
          <p:nvPr/>
        </p:nvSpPr>
        <p:spPr>
          <a:xfrm>
            <a:off x="5943600" y="5029200"/>
            <a:ext cx="2377440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100" dirty="0">
                <a:solidFill>
                  <a:srgbClr val="17324D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SAP: Receive / Issue / Document</a:t>
            </a:r>
            <a:endParaRPr lang="en-US" sz="1100" dirty="0">
              <a:latin typeface="FC Iconic" panose="020B0500040200020003" pitchFamily="34" charset="-34"/>
              <a:cs typeface="FC Iconic" panose="020B0500040200020003" pitchFamily="34" charset="-34"/>
            </a:endParaRPr>
          </a:p>
          <a:p>
            <a:r>
              <a:rPr lang="en-US" sz="1100" dirty="0">
                <a:solidFill>
                  <a:srgbClr val="17324D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Excel: Packing Material</a:t>
            </a:r>
            <a:endParaRPr lang="en-US" sz="11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9" name="Shape 35"/>
          <p:cNvSpPr/>
          <p:nvPr/>
        </p:nvSpPr>
        <p:spPr>
          <a:xfrm>
            <a:off x="8732520" y="4407408"/>
            <a:ext cx="274320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40" name="Shape 36"/>
          <p:cNvSpPr/>
          <p:nvPr/>
        </p:nvSpPr>
        <p:spPr>
          <a:xfrm>
            <a:off x="8732520" y="4407408"/>
            <a:ext cx="2743200" cy="73152"/>
          </a:xfrm>
          <a:prstGeom prst="rect">
            <a:avLst/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</p:sp>
      <p:sp>
        <p:nvSpPr>
          <p:cNvPr id="41" name="Text 37"/>
          <p:cNvSpPr/>
          <p:nvPr/>
        </p:nvSpPr>
        <p:spPr>
          <a:xfrm>
            <a:off x="8915400" y="46085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63B65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Warehouse contract</a:t>
            </a:r>
            <a:endParaRPr lang="en-US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42" name="Text 38"/>
          <p:cNvSpPr/>
          <p:nvPr/>
        </p:nvSpPr>
        <p:spPr>
          <a:xfrm>
            <a:off x="8915400" y="5029200"/>
            <a:ext cx="2377440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1100" dirty="0">
                <a:solidFill>
                  <a:srgbClr val="17324D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Current contract ends</a:t>
            </a:r>
            <a:endParaRPr lang="en-US" sz="1100" dirty="0">
              <a:latin typeface="FC Iconic" panose="020B0500040200020003" pitchFamily="34" charset="-34"/>
              <a:cs typeface="FC Iconic" panose="020B0500040200020003" pitchFamily="34" charset="-34"/>
            </a:endParaRPr>
          </a:p>
          <a:p>
            <a:r>
              <a:rPr lang="en-US" sz="1100" dirty="0">
                <a:solidFill>
                  <a:srgbClr val="17324D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March 2028</a:t>
            </a:r>
            <a:endParaRPr lang="en-US" sz="11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43" name="Text 39"/>
          <p:cNvSpPr/>
          <p:nvPr/>
        </p:nvSpPr>
        <p:spPr>
          <a:xfrm>
            <a:off x="566928" y="654710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AAA"/>
                </a:solidFill>
              </a:rPr>
              <a:t>EMHART TECHNOLOGIES | Proposal</a:t>
            </a:r>
            <a:endParaRPr lang="en-US" sz="750" dirty="0"/>
          </a:p>
        </p:txBody>
      </p:sp>
      <p:sp>
        <p:nvSpPr>
          <p:cNvPr id="44" name="Text 40"/>
          <p:cNvSpPr/>
          <p:nvPr/>
        </p:nvSpPr>
        <p:spPr>
          <a:xfrm>
            <a:off x="110642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AAA"/>
                </a:solidFill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3B65"/>
                </a:solidFill>
                <a:latin typeface="FC Iconic" panose="020B0500040200020003" pitchFamily="34" charset="-34"/>
                <a:ea typeface="Aptos Display" pitchFamily="34" charset="-122"/>
                <a:cs typeface="FC Iconic" panose="020B0500040200020003" pitchFamily="34" charset="-34"/>
              </a:rPr>
              <a:t>02 | Current Manpower Organization</a:t>
            </a:r>
            <a:endParaRPr lang="en-US" sz="32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6788A"/>
                </a:solidFill>
              </a:rPr>
              <a:t>14 </a:t>
            </a:r>
            <a:r>
              <a:rPr lang="en-US" sz="12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HC สำหรับ Warehouse Management</a:t>
            </a:r>
            <a:endParaRPr lang="en-US" sz="105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4" name="Image 0" descr="/mnt/data/emhart_ppt/ip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235675"/>
            <a:ext cx="1234440" cy="33332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170432"/>
            <a:ext cx="11018520" cy="0"/>
          </a:xfrm>
          <a:prstGeom prst="line">
            <a:avLst/>
          </a:prstGeom>
          <a:noFill/>
          <a:ln w="12700">
            <a:solidFill>
              <a:srgbClr val="D8E3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532120" y="1417320"/>
            <a:ext cx="1600200" cy="749808"/>
          </a:xfrm>
          <a:prstGeom prst="roundRect">
            <a:avLst>
              <a:gd name="adj" fmla="val 6098"/>
            </a:avLst>
          </a:prstGeom>
          <a:solidFill>
            <a:srgbClr val="163B65"/>
          </a:solidFill>
          <a:ln w="12700">
            <a:solidFill>
              <a:srgbClr val="163B6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23560" y="1563624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Supervisor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623560" y="182880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</a:rPr>
              <a:t>1 HC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5532120" y="2331720"/>
            <a:ext cx="1600200" cy="749808"/>
          </a:xfrm>
          <a:prstGeom prst="roundRect">
            <a:avLst>
              <a:gd name="adj" fmla="val 6098"/>
            </a:avLst>
          </a:prstGeom>
          <a:solidFill>
            <a:srgbClr val="1479C9"/>
          </a:solidFill>
          <a:ln w="12700">
            <a:solidFill>
              <a:srgbClr val="1479C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623560" y="2478024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Leader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5623560" y="274320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</a:rPr>
              <a:t>2 HC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960120" y="3886200"/>
            <a:ext cx="1600200" cy="749808"/>
          </a:xfrm>
          <a:prstGeom prst="roundRect">
            <a:avLst>
              <a:gd name="adj" fmla="val 6098"/>
            </a:avLst>
          </a:prstGeom>
          <a:solidFill>
            <a:srgbClr val="26A9E0"/>
          </a:solidFill>
          <a:ln w="12700">
            <a:solidFill>
              <a:srgbClr val="26A9E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51560" y="4032504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Clerk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1051560" y="429768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</a:rPr>
              <a:t>2 HC</a:t>
            </a:r>
            <a:endParaRPr lang="en-US" sz="850" dirty="0"/>
          </a:p>
        </p:txBody>
      </p:sp>
      <p:sp>
        <p:nvSpPr>
          <p:cNvPr id="15" name="Shape 12"/>
          <p:cNvSpPr/>
          <p:nvPr/>
        </p:nvSpPr>
        <p:spPr>
          <a:xfrm>
            <a:off x="2971800" y="3886200"/>
            <a:ext cx="1600200" cy="749808"/>
          </a:xfrm>
          <a:prstGeom prst="roundRect">
            <a:avLst>
              <a:gd name="adj" fmla="val 6098"/>
            </a:avLst>
          </a:prstGeom>
          <a:solidFill>
            <a:srgbClr val="29A36A"/>
          </a:solidFill>
          <a:ln w="12700">
            <a:solidFill>
              <a:srgbClr val="29A36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063240" y="4032504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Receive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3063240" y="429768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</a:rPr>
              <a:t>2 HC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4983480" y="3886200"/>
            <a:ext cx="1600200" cy="749808"/>
          </a:xfrm>
          <a:prstGeom prst="roundRect">
            <a:avLst>
              <a:gd name="adj" fmla="val 6098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074920" y="4032504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Repack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074920" y="429768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</a:rPr>
              <a:t>4 HC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6995160" y="3886200"/>
            <a:ext cx="1600200" cy="749808"/>
          </a:xfrm>
          <a:prstGeom prst="roundRect">
            <a:avLst>
              <a:gd name="adj" fmla="val 6098"/>
            </a:avLst>
          </a:prstGeom>
          <a:solidFill>
            <a:srgbClr val="1479C9"/>
          </a:solidFill>
          <a:ln w="12700">
            <a:solidFill>
              <a:srgbClr val="1479C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086600" y="4032504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Auto Picker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7086600" y="429768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</a:rPr>
              <a:t>2 HC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9006840" y="3886200"/>
            <a:ext cx="1600200" cy="749808"/>
          </a:xfrm>
          <a:prstGeom prst="roundRect">
            <a:avLst>
              <a:gd name="adj" fmla="val 6098"/>
            </a:avLst>
          </a:prstGeom>
          <a:solidFill>
            <a:srgbClr val="163B65"/>
          </a:solidFill>
          <a:ln w="12700">
            <a:solidFill>
              <a:srgbClr val="163B65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098280" y="4032504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Shipping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9098280" y="429768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</a:rPr>
              <a:t>1 HC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6327648" y="2167128"/>
            <a:ext cx="0" cy="164592"/>
          </a:xfrm>
          <a:prstGeom prst="line">
            <a:avLst/>
          </a:prstGeom>
          <a:noFill/>
          <a:ln w="19050">
            <a:solidFill>
              <a:srgbClr val="66788A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1755648" y="3291840"/>
            <a:ext cx="8046720" cy="0"/>
          </a:xfrm>
          <a:prstGeom prst="line">
            <a:avLst/>
          </a:prstGeom>
          <a:noFill/>
          <a:ln w="19050">
            <a:solidFill>
              <a:srgbClr val="66788A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327648" y="3081528"/>
            <a:ext cx="0" cy="210312"/>
          </a:xfrm>
          <a:prstGeom prst="line">
            <a:avLst/>
          </a:prstGeom>
          <a:noFill/>
          <a:ln w="19050">
            <a:solidFill>
              <a:srgbClr val="66788A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1755648" y="3291840"/>
            <a:ext cx="0" cy="594360"/>
          </a:xfrm>
          <a:prstGeom prst="line">
            <a:avLst/>
          </a:prstGeom>
          <a:noFill/>
          <a:ln w="15240">
            <a:solidFill>
              <a:srgbClr val="66788A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3767328" y="3291840"/>
            <a:ext cx="0" cy="594360"/>
          </a:xfrm>
          <a:prstGeom prst="line">
            <a:avLst/>
          </a:prstGeom>
          <a:noFill/>
          <a:ln w="15240">
            <a:solidFill>
              <a:srgbClr val="66788A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5779008" y="3291840"/>
            <a:ext cx="0" cy="594360"/>
          </a:xfrm>
          <a:prstGeom prst="line">
            <a:avLst/>
          </a:prstGeom>
          <a:noFill/>
          <a:ln w="15240">
            <a:solidFill>
              <a:srgbClr val="66788A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7790688" y="3291840"/>
            <a:ext cx="0" cy="594360"/>
          </a:xfrm>
          <a:prstGeom prst="line">
            <a:avLst/>
          </a:prstGeom>
          <a:noFill/>
          <a:ln w="15240">
            <a:solidFill>
              <a:srgbClr val="66788A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9802368" y="3291840"/>
            <a:ext cx="0" cy="594360"/>
          </a:xfrm>
          <a:prstGeom prst="line">
            <a:avLst/>
          </a:prstGeom>
          <a:noFill/>
          <a:ln w="15240">
            <a:solidFill>
              <a:srgbClr val="66788A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731520" y="51663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63B65"/>
                </a:solidFill>
              </a:rPr>
              <a:t>Support by Emhart</a:t>
            </a:r>
            <a:endParaRPr lang="en-US" sz="1000" dirty="0"/>
          </a:p>
        </p:txBody>
      </p:sp>
      <p:sp>
        <p:nvSpPr>
          <p:cNvPr id="36" name="Shape 33"/>
          <p:cNvSpPr/>
          <p:nvPr/>
        </p:nvSpPr>
        <p:spPr>
          <a:xfrm>
            <a:off x="2743200" y="5074920"/>
            <a:ext cx="2057400" cy="329184"/>
          </a:xfrm>
          <a:prstGeom prst="roundRect">
            <a:avLst>
              <a:gd name="adj" fmla="val 22222"/>
            </a:avLst>
          </a:prstGeom>
          <a:solidFill>
            <a:srgbClr val="29A36A"/>
          </a:solidFill>
          <a:ln w="12700">
            <a:solidFill>
              <a:srgbClr val="29A36A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2816352" y="5148072"/>
            <a:ext cx="19110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QA 15 HC</a:t>
            </a:r>
            <a:endParaRPr lang="en-US" sz="850" dirty="0"/>
          </a:p>
        </p:txBody>
      </p:sp>
      <p:sp>
        <p:nvSpPr>
          <p:cNvPr id="38" name="Shape 35"/>
          <p:cNvSpPr/>
          <p:nvPr/>
        </p:nvSpPr>
        <p:spPr>
          <a:xfrm>
            <a:off x="5074920" y="5074920"/>
            <a:ext cx="2057400" cy="329184"/>
          </a:xfrm>
          <a:prstGeom prst="roundRect">
            <a:avLst>
              <a:gd name="adj" fmla="val 22222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5148072" y="5148072"/>
            <a:ext cx="19110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EN &amp; Maintenance 1 HC</a:t>
            </a:r>
            <a:endParaRPr lang="en-US" sz="850" dirty="0"/>
          </a:p>
        </p:txBody>
      </p:sp>
      <p:sp>
        <p:nvSpPr>
          <p:cNvPr id="40" name="Shape 37"/>
          <p:cNvSpPr/>
          <p:nvPr/>
        </p:nvSpPr>
        <p:spPr>
          <a:xfrm>
            <a:off x="7406640" y="5074920"/>
            <a:ext cx="2057400" cy="329184"/>
          </a:xfrm>
          <a:prstGeom prst="roundRect">
            <a:avLst>
              <a:gd name="adj" fmla="val 22222"/>
            </a:avLst>
          </a:prstGeom>
          <a:solidFill>
            <a:srgbClr val="1479C9"/>
          </a:solidFill>
          <a:ln w="12700">
            <a:solidFill>
              <a:srgbClr val="1479C9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7479792" y="5148072"/>
            <a:ext cx="19110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CS 4 HC</a:t>
            </a:r>
            <a:endParaRPr lang="en-US" sz="850" dirty="0"/>
          </a:p>
        </p:txBody>
      </p:sp>
      <p:sp>
        <p:nvSpPr>
          <p:cNvPr id="42" name="Text 39"/>
          <p:cNvSpPr/>
          <p:nvPr/>
        </p:nvSpPr>
        <p:spPr>
          <a:xfrm>
            <a:off x="2743200" y="571500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6788A"/>
                </a:solidFill>
              </a:rPr>
              <a:t>Organization จาก FigJam สอดคล้องกับ Total 14 HC ของ IPACK</a:t>
            </a:r>
            <a:endParaRPr lang="en-US" sz="950" dirty="0"/>
          </a:p>
        </p:txBody>
      </p:sp>
      <p:sp>
        <p:nvSpPr>
          <p:cNvPr id="43" name="Text 40"/>
          <p:cNvSpPr/>
          <p:nvPr/>
        </p:nvSpPr>
        <p:spPr>
          <a:xfrm>
            <a:off x="566928" y="654710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AAA"/>
                </a:solidFill>
              </a:rPr>
              <a:t>EMHART TECHNOLOGIES | Proposal</a:t>
            </a:r>
            <a:endParaRPr lang="en-US" sz="750" dirty="0"/>
          </a:p>
        </p:txBody>
      </p:sp>
      <p:sp>
        <p:nvSpPr>
          <p:cNvPr id="44" name="Text 41"/>
          <p:cNvSpPr/>
          <p:nvPr/>
        </p:nvSpPr>
        <p:spPr>
          <a:xfrm>
            <a:off x="110642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AAA"/>
                </a:solidFill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3B65"/>
                </a:solidFill>
                <a:latin typeface="FC Iconic" panose="020B0500040200020003" pitchFamily="34" charset="-34"/>
                <a:ea typeface="Aptos Display" pitchFamily="34" charset="-122"/>
                <a:cs typeface="FC Iconic" panose="020B0500040200020003" pitchFamily="34" charset="-34"/>
              </a:rPr>
              <a:t>03 | Warehouse Work Flow</a:t>
            </a:r>
            <a:endParaRPr lang="en-US" sz="28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Current flow: Inbound → Storage → Outbound</a:t>
            </a:r>
            <a:endParaRPr lang="en-US" sz="12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4" name="Image 0" descr="/mnt/data/emhart_ppt/ip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235675"/>
            <a:ext cx="1234440" cy="33332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170432"/>
            <a:ext cx="11018520" cy="0"/>
          </a:xfrm>
          <a:prstGeom prst="line">
            <a:avLst/>
          </a:prstGeom>
          <a:noFill/>
          <a:ln w="12700">
            <a:solidFill>
              <a:srgbClr val="D8E3EC"/>
            </a:solidFill>
            <a:prstDash val="solid"/>
          </a:ln>
        </p:spPr>
      </p:sp>
      <p:pic>
        <p:nvPicPr>
          <p:cNvPr id="6" name="Image 1" descr="/mnt/data/emhart_ppt/workflow.png"/>
          <p:cNvPicPr>
            <a:picLocks noChangeAspect="1"/>
          </p:cNvPicPr>
          <p:nvPr/>
        </p:nvPicPr>
        <p:blipFill>
          <a:blip r:embed="rId4"/>
          <a:srcRect l="22730" r="22730"/>
          <a:stretch/>
        </p:blipFill>
        <p:spPr>
          <a:xfrm>
            <a:off x="7269480" y="1417320"/>
            <a:ext cx="4297680" cy="443484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94360" y="1508760"/>
            <a:ext cx="187452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740664" y="1673352"/>
            <a:ext cx="420624" cy="420624"/>
          </a:xfrm>
          <a:prstGeom prst="ellipse">
            <a:avLst/>
          </a:prstGeom>
          <a:solidFill>
            <a:srgbClr val="1479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740664" y="1764792"/>
            <a:ext cx="4206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1280160" y="169164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B65"/>
                </a:solidFill>
              </a:rPr>
              <a:t>RECEIVE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758952" y="2276856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6788A"/>
                </a:solidFill>
              </a:rPr>
              <a:t>4W/6W &amp; Import</a:t>
            </a:r>
            <a:endParaRPr lang="en-US" sz="850" dirty="0"/>
          </a:p>
        </p:txBody>
      </p:sp>
      <p:sp>
        <p:nvSpPr>
          <p:cNvPr id="12" name="Shape 8"/>
          <p:cNvSpPr/>
          <p:nvPr/>
        </p:nvSpPr>
        <p:spPr>
          <a:xfrm>
            <a:off x="2743200" y="1508760"/>
            <a:ext cx="187452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2889504" y="1673352"/>
            <a:ext cx="420624" cy="420624"/>
          </a:xfrm>
          <a:prstGeom prst="ellipse">
            <a:avLst/>
          </a:prstGeom>
          <a:solidFill>
            <a:srgbClr val="1479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2889504" y="1764792"/>
            <a:ext cx="4206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3429000" y="169164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B65"/>
                </a:solidFill>
              </a:rPr>
              <a:t>QA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2907792" y="2276856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6788A"/>
                </a:solidFill>
              </a:rPr>
              <a:t>Emhart inspection</a:t>
            </a:r>
            <a:endParaRPr lang="en-US" sz="850" dirty="0"/>
          </a:p>
        </p:txBody>
      </p:sp>
      <p:sp>
        <p:nvSpPr>
          <p:cNvPr id="17" name="Shape 13"/>
          <p:cNvSpPr/>
          <p:nvPr/>
        </p:nvSpPr>
        <p:spPr>
          <a:xfrm>
            <a:off x="4892040" y="1508760"/>
            <a:ext cx="187452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038344" y="1673352"/>
            <a:ext cx="420624" cy="420624"/>
          </a:xfrm>
          <a:prstGeom prst="ellipse">
            <a:avLst/>
          </a:prstGeom>
          <a:solidFill>
            <a:srgbClr val="1479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038344" y="1764792"/>
            <a:ext cx="4206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5577840" y="169164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B65"/>
                </a:solidFill>
              </a:rPr>
              <a:t>STORE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5056632" y="2276856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6788A"/>
                </a:solidFill>
              </a:rPr>
              <a:t>SAP location</a:t>
            </a:r>
            <a:endParaRPr lang="en-US" sz="850" dirty="0"/>
          </a:p>
        </p:txBody>
      </p:sp>
      <p:sp>
        <p:nvSpPr>
          <p:cNvPr id="22" name="Shape 18"/>
          <p:cNvSpPr/>
          <p:nvPr/>
        </p:nvSpPr>
        <p:spPr>
          <a:xfrm>
            <a:off x="594360" y="3383280"/>
            <a:ext cx="187452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740664" y="3547872"/>
            <a:ext cx="420624" cy="420624"/>
          </a:xfrm>
          <a:prstGeom prst="ellipse">
            <a:avLst/>
          </a:prstGeom>
          <a:solidFill>
            <a:srgbClr val="29A3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740664" y="3639312"/>
            <a:ext cx="4206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5" name="Text 21"/>
          <p:cNvSpPr/>
          <p:nvPr/>
        </p:nvSpPr>
        <p:spPr>
          <a:xfrm>
            <a:off x="1280160" y="356616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B65"/>
                </a:solidFill>
              </a:rPr>
              <a:t>PICK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758952" y="4151376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6788A"/>
                </a:solidFill>
              </a:rPr>
              <a:t>Order / location</a:t>
            </a:r>
            <a:endParaRPr lang="en-US" sz="850" dirty="0"/>
          </a:p>
        </p:txBody>
      </p:sp>
      <p:sp>
        <p:nvSpPr>
          <p:cNvPr id="27" name="Shape 23"/>
          <p:cNvSpPr/>
          <p:nvPr/>
        </p:nvSpPr>
        <p:spPr>
          <a:xfrm>
            <a:off x="2743200" y="3383280"/>
            <a:ext cx="187452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2889504" y="3547872"/>
            <a:ext cx="420624" cy="420624"/>
          </a:xfrm>
          <a:prstGeom prst="ellipse">
            <a:avLst/>
          </a:prstGeom>
          <a:solidFill>
            <a:srgbClr val="29A3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5"/>
          <p:cNvSpPr/>
          <p:nvPr/>
        </p:nvSpPr>
        <p:spPr>
          <a:xfrm>
            <a:off x="2889504" y="3639312"/>
            <a:ext cx="4206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30" name="Text 26"/>
          <p:cNvSpPr/>
          <p:nvPr/>
        </p:nvSpPr>
        <p:spPr>
          <a:xfrm>
            <a:off x="3429000" y="356616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B65"/>
                </a:solidFill>
              </a:rPr>
              <a:t>REPACK</a:t>
            </a:r>
            <a:endParaRPr lang="en-US" sz="1200" dirty="0"/>
          </a:p>
        </p:txBody>
      </p:sp>
      <p:sp>
        <p:nvSpPr>
          <p:cNvPr id="31" name="Text 27"/>
          <p:cNvSpPr/>
          <p:nvPr/>
        </p:nvSpPr>
        <p:spPr>
          <a:xfrm>
            <a:off x="2907792" y="4151376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6788A"/>
                </a:solidFill>
              </a:rPr>
              <a:t>Customer STD</a:t>
            </a:r>
            <a:endParaRPr lang="en-US" sz="850" dirty="0"/>
          </a:p>
        </p:txBody>
      </p:sp>
      <p:sp>
        <p:nvSpPr>
          <p:cNvPr id="32" name="Shape 28"/>
          <p:cNvSpPr/>
          <p:nvPr/>
        </p:nvSpPr>
        <p:spPr>
          <a:xfrm>
            <a:off x="4892040" y="3383280"/>
            <a:ext cx="187452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3" name="Shape 29"/>
          <p:cNvSpPr/>
          <p:nvPr/>
        </p:nvSpPr>
        <p:spPr>
          <a:xfrm>
            <a:off x="5038344" y="3547872"/>
            <a:ext cx="420624" cy="420624"/>
          </a:xfrm>
          <a:prstGeom prst="ellipse">
            <a:avLst/>
          </a:prstGeom>
          <a:solidFill>
            <a:srgbClr val="29A3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0"/>
          <p:cNvSpPr/>
          <p:nvPr/>
        </p:nvSpPr>
        <p:spPr>
          <a:xfrm>
            <a:off x="5038344" y="3639312"/>
            <a:ext cx="4206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35" name="Text 31"/>
          <p:cNvSpPr/>
          <p:nvPr/>
        </p:nvSpPr>
        <p:spPr>
          <a:xfrm>
            <a:off x="5577840" y="3566160"/>
            <a:ext cx="1005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63B65"/>
                </a:solidFill>
              </a:rPr>
              <a:t>SHIP</a:t>
            </a:r>
            <a:endParaRPr lang="en-US" sz="1200" dirty="0"/>
          </a:p>
        </p:txBody>
      </p:sp>
      <p:sp>
        <p:nvSpPr>
          <p:cNvPr id="36" name="Text 32"/>
          <p:cNvSpPr/>
          <p:nvPr/>
        </p:nvSpPr>
        <p:spPr>
          <a:xfrm>
            <a:off x="5056632" y="4151376"/>
            <a:ext cx="1554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6788A"/>
                </a:solidFill>
              </a:rPr>
              <a:t>Load &amp; dispatch</a:t>
            </a:r>
            <a:endParaRPr lang="en-US" sz="850" dirty="0"/>
          </a:p>
        </p:txBody>
      </p:sp>
      <p:sp>
        <p:nvSpPr>
          <p:cNvPr id="37" name="Text 33"/>
          <p:cNvSpPr/>
          <p:nvPr/>
        </p:nvSpPr>
        <p:spPr>
          <a:xfrm>
            <a:off x="685800" y="5440680"/>
            <a:ext cx="6080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24D"/>
                </a:solidFill>
              </a:rPr>
              <a:t>Supporting jobs: Packing Material Issue • Engineering/Maintenance Issue • Monthly Stock Count</a:t>
            </a:r>
            <a:endParaRPr lang="en-US" sz="950" dirty="0"/>
          </a:p>
        </p:txBody>
      </p:sp>
      <p:sp>
        <p:nvSpPr>
          <p:cNvPr id="38" name="Text 34"/>
          <p:cNvSpPr/>
          <p:nvPr/>
        </p:nvSpPr>
        <p:spPr>
          <a:xfrm>
            <a:off x="566928" y="654710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AAA"/>
                </a:solidFill>
              </a:rPr>
              <a:t>EMHART TECHNOLOGIES | Proposal</a:t>
            </a:r>
            <a:endParaRPr lang="en-US" sz="750" dirty="0"/>
          </a:p>
        </p:txBody>
      </p:sp>
      <p:sp>
        <p:nvSpPr>
          <p:cNvPr id="39" name="Text 35"/>
          <p:cNvSpPr/>
          <p:nvPr/>
        </p:nvSpPr>
        <p:spPr>
          <a:xfrm>
            <a:off x="110642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AAA"/>
                </a:solidFill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3B65"/>
                </a:solidFill>
                <a:latin typeface="FC Iconic" panose="020B0500040200020003" pitchFamily="34" charset="-34"/>
                <a:ea typeface="Aptos Display" pitchFamily="34" charset="-122"/>
                <a:cs typeface="FC Iconic" panose="020B0500040200020003" pitchFamily="34" charset="-34"/>
              </a:rPr>
              <a:t>04 | Operation Profile &amp; Key Requirements</a:t>
            </a:r>
            <a:endParaRPr lang="en-US" sz="28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สิ่งที่ Solution ใหม่ต้องรองรับ</a:t>
            </a:r>
            <a:endParaRPr lang="en-US" sz="12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4" name="Image 0" descr="/mnt/data/emhart_ppt/ip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235675"/>
            <a:ext cx="1234440" cy="33332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170432"/>
            <a:ext cx="11018520" cy="0"/>
          </a:xfrm>
          <a:prstGeom prst="line">
            <a:avLst/>
          </a:prstGeom>
          <a:noFill/>
          <a:ln w="12700">
            <a:solidFill>
              <a:srgbClr val="D8E3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94360" y="1463040"/>
            <a:ext cx="274320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594360" y="1463040"/>
            <a:ext cx="2743200" cy="73152"/>
          </a:xfrm>
          <a:prstGeom prst="rect">
            <a:avLst/>
          </a:prstGeom>
          <a:solidFill>
            <a:srgbClr val="1479C9"/>
          </a:solidFill>
          <a:ln w="12700">
            <a:solidFill>
              <a:srgbClr val="1479C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7240" y="16642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B65"/>
                </a:solidFill>
              </a:rPr>
              <a:t>Buy &amp; Sale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2084832"/>
            <a:ext cx="2377440" cy="1124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930" dirty="0">
                <a:solidFill>
                  <a:srgbClr val="17324D"/>
                </a:solidFill>
              </a:rPr>
              <a:t>~20 containers / month</a:t>
            </a:r>
            <a:endParaRPr lang="en-US" sz="930" dirty="0"/>
          </a:p>
          <a:p>
            <a:r>
              <a:rPr lang="en-US" sz="930" dirty="0">
                <a:solidFill>
                  <a:srgbClr val="17324D"/>
                </a:solidFill>
              </a:rPr>
              <a:t>Repack ตาม customer quantity</a:t>
            </a:r>
            <a:endParaRPr lang="en-US" sz="930" dirty="0"/>
          </a:p>
          <a:p>
            <a:r>
              <a:rPr lang="en-US" sz="930" dirty="0">
                <a:solidFill>
                  <a:srgbClr val="17324D"/>
                </a:solidFill>
              </a:rPr>
              <a:t>Relabel ตาม customer requirement</a:t>
            </a:r>
            <a:endParaRPr lang="en-US" sz="930" dirty="0"/>
          </a:p>
        </p:txBody>
      </p:sp>
      <p:sp>
        <p:nvSpPr>
          <p:cNvPr id="10" name="Shape 7"/>
          <p:cNvSpPr/>
          <p:nvPr/>
        </p:nvSpPr>
        <p:spPr>
          <a:xfrm>
            <a:off x="3566160" y="1463040"/>
            <a:ext cx="274320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566160" y="1463040"/>
            <a:ext cx="2743200" cy="73152"/>
          </a:xfrm>
          <a:prstGeom prst="rect">
            <a:avLst/>
          </a:prstGeom>
          <a:solidFill>
            <a:srgbClr val="29A36A"/>
          </a:solidFill>
          <a:ln w="12700">
            <a:solidFill>
              <a:srgbClr val="29A36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3749040" y="166420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B65"/>
                </a:solidFill>
              </a:rPr>
              <a:t>Manufacturing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749040" y="2084832"/>
            <a:ext cx="2377440" cy="1124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930" dirty="0">
                <a:solidFill>
                  <a:srgbClr val="17324D"/>
                </a:solidFill>
              </a:rPr>
              <a:t>Common parts ~10 SKU</a:t>
            </a:r>
            <a:endParaRPr lang="en-US" sz="930" dirty="0"/>
          </a:p>
          <a:p>
            <a:r>
              <a:rPr lang="en-US" sz="930" dirty="0">
                <a:solidFill>
                  <a:srgbClr val="17324D"/>
                </a:solidFill>
              </a:rPr>
              <a:t>ใช้กล่องเดิม + เปลี่ยน Label</a:t>
            </a:r>
            <a:endParaRPr lang="en-US" sz="930" dirty="0"/>
          </a:p>
          <a:p>
            <a:r>
              <a:rPr lang="en-US" sz="930" dirty="0">
                <a:solidFill>
                  <a:srgbClr val="17324D"/>
                </a:solidFill>
              </a:rPr>
              <a:t>Support Ayutthaya production</a:t>
            </a:r>
            <a:endParaRPr lang="en-US" sz="930" dirty="0"/>
          </a:p>
        </p:txBody>
      </p:sp>
      <p:sp>
        <p:nvSpPr>
          <p:cNvPr id="14" name="Shape 11"/>
          <p:cNvSpPr/>
          <p:nvPr/>
        </p:nvSpPr>
        <p:spPr>
          <a:xfrm>
            <a:off x="6537960" y="1463040"/>
            <a:ext cx="233172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537960" y="1463040"/>
            <a:ext cx="2331720" cy="73152"/>
          </a:xfrm>
          <a:prstGeom prst="rect">
            <a:avLst/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720840" y="166420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B65"/>
                </a:solidFill>
              </a:rPr>
              <a:t>MHE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720840" y="2084832"/>
            <a:ext cx="1965960" cy="1124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930" dirty="0">
                <a:solidFill>
                  <a:srgbClr val="17324D"/>
                </a:solidFill>
              </a:rPr>
              <a:t>Reach Truck 2</a:t>
            </a:r>
            <a:endParaRPr lang="en-US" sz="930" dirty="0"/>
          </a:p>
          <a:p>
            <a:r>
              <a:rPr lang="en-US" sz="930" dirty="0">
                <a:solidFill>
                  <a:srgbClr val="17324D"/>
                </a:solidFill>
              </a:rPr>
              <a:t>Counterbalance 2</a:t>
            </a:r>
            <a:endParaRPr lang="en-US" sz="930" dirty="0"/>
          </a:p>
          <a:p>
            <a:r>
              <a:rPr lang="en-US" sz="930" dirty="0">
                <a:solidFill>
                  <a:srgbClr val="17324D"/>
                </a:solidFill>
              </a:rPr>
              <a:t>Auto Picker 2</a:t>
            </a:r>
            <a:endParaRPr lang="en-US" sz="930" dirty="0"/>
          </a:p>
        </p:txBody>
      </p:sp>
      <p:sp>
        <p:nvSpPr>
          <p:cNvPr id="18" name="Shape 15"/>
          <p:cNvSpPr/>
          <p:nvPr/>
        </p:nvSpPr>
        <p:spPr>
          <a:xfrm>
            <a:off x="9098280" y="1463040"/>
            <a:ext cx="233172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9098280" y="1463040"/>
            <a:ext cx="2331720" cy="73152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9281160" y="1664208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B65"/>
                </a:solidFill>
              </a:rPr>
              <a:t>High Value Zone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9281160" y="2084832"/>
            <a:ext cx="1965960" cy="1124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930" dirty="0">
                <a:solidFill>
                  <a:srgbClr val="17324D"/>
                </a:solidFill>
              </a:rPr>
              <a:t>Brass material</a:t>
            </a:r>
            <a:endParaRPr lang="en-US" sz="930" dirty="0"/>
          </a:p>
          <a:p>
            <a:r>
              <a:rPr lang="en-US" sz="930" dirty="0">
                <a:solidFill>
                  <a:srgbClr val="17324D"/>
                </a:solidFill>
              </a:rPr>
              <a:t>Restricted / locked zone</a:t>
            </a:r>
            <a:endParaRPr lang="en-US" sz="930" dirty="0"/>
          </a:p>
          <a:p>
            <a:r>
              <a:rPr lang="en-US" sz="930" dirty="0">
                <a:solidFill>
                  <a:srgbClr val="17324D"/>
                </a:solidFill>
              </a:rPr>
              <a:t>Need tighter control</a:t>
            </a:r>
            <a:endParaRPr lang="en-US" sz="930" dirty="0"/>
          </a:p>
        </p:txBody>
      </p:sp>
      <p:sp>
        <p:nvSpPr>
          <p:cNvPr id="22" name="Text 19"/>
          <p:cNvSpPr/>
          <p:nvPr/>
        </p:nvSpPr>
        <p:spPr>
          <a:xfrm>
            <a:off x="621792" y="38221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B65"/>
                </a:solidFill>
              </a:rPr>
              <a:t>Outbound frequency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40080" y="4315968"/>
            <a:ext cx="2331720" cy="1143000"/>
          </a:xfrm>
          <a:prstGeom prst="roundRect">
            <a:avLst>
              <a:gd name="adj" fmla="val 4000"/>
            </a:avLst>
          </a:prstGeom>
          <a:solidFill>
            <a:srgbClr val="F7FAFC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777240" y="455371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24D"/>
                </a:solidFill>
              </a:rPr>
              <a:t>Honda Ayutthaya</a:t>
            </a:r>
            <a:endParaRPr lang="en-US" sz="950" dirty="0"/>
          </a:p>
        </p:txBody>
      </p:sp>
      <p:sp>
        <p:nvSpPr>
          <p:cNvPr id="25" name="Text 22"/>
          <p:cNvSpPr/>
          <p:nvPr/>
        </p:nvSpPr>
        <p:spPr>
          <a:xfrm>
            <a:off x="777240" y="4956048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79C9"/>
                </a:solidFill>
              </a:rPr>
              <a:t>22 / month</a:t>
            </a:r>
            <a:endParaRPr lang="en-US" sz="1500" dirty="0"/>
          </a:p>
        </p:txBody>
      </p:sp>
      <p:sp>
        <p:nvSpPr>
          <p:cNvPr id="26" name="Shape 23"/>
          <p:cNvSpPr/>
          <p:nvPr/>
        </p:nvSpPr>
        <p:spPr>
          <a:xfrm>
            <a:off x="3337560" y="4315968"/>
            <a:ext cx="2331720" cy="1143000"/>
          </a:xfrm>
          <a:prstGeom prst="roundRect">
            <a:avLst>
              <a:gd name="adj" fmla="val 4000"/>
            </a:avLst>
          </a:prstGeom>
          <a:solidFill>
            <a:srgbClr val="EDF5FA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474720" y="455371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24D"/>
                </a:solidFill>
              </a:rPr>
              <a:t>Honda Prachinburi</a:t>
            </a:r>
            <a:endParaRPr lang="en-US" sz="950" dirty="0"/>
          </a:p>
        </p:txBody>
      </p:sp>
      <p:sp>
        <p:nvSpPr>
          <p:cNvPr id="28" name="Text 25"/>
          <p:cNvSpPr/>
          <p:nvPr/>
        </p:nvSpPr>
        <p:spPr>
          <a:xfrm>
            <a:off x="3474720" y="4956048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79C9"/>
                </a:solidFill>
              </a:rPr>
              <a:t>22 / month</a:t>
            </a:r>
            <a:endParaRPr lang="en-US" sz="1500" dirty="0"/>
          </a:p>
        </p:txBody>
      </p:sp>
      <p:sp>
        <p:nvSpPr>
          <p:cNvPr id="29" name="Shape 26"/>
          <p:cNvSpPr/>
          <p:nvPr/>
        </p:nvSpPr>
        <p:spPr>
          <a:xfrm>
            <a:off x="6035040" y="4315968"/>
            <a:ext cx="2331720" cy="1143000"/>
          </a:xfrm>
          <a:prstGeom prst="roundRect">
            <a:avLst>
              <a:gd name="adj" fmla="val 4000"/>
            </a:avLst>
          </a:prstGeom>
          <a:solidFill>
            <a:srgbClr val="F7FAFC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172200" y="455371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24D"/>
                </a:solidFill>
              </a:rPr>
              <a:t>Minebea</a:t>
            </a:r>
            <a:endParaRPr lang="en-US" sz="950" dirty="0"/>
          </a:p>
        </p:txBody>
      </p:sp>
      <p:sp>
        <p:nvSpPr>
          <p:cNvPr id="31" name="Text 28"/>
          <p:cNvSpPr/>
          <p:nvPr/>
        </p:nvSpPr>
        <p:spPr>
          <a:xfrm>
            <a:off x="6172200" y="4956048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79C9"/>
                </a:solidFill>
              </a:rPr>
              <a:t>13 / month</a:t>
            </a:r>
            <a:endParaRPr lang="en-US" sz="1500" dirty="0"/>
          </a:p>
        </p:txBody>
      </p:sp>
      <p:sp>
        <p:nvSpPr>
          <p:cNvPr id="32" name="Shape 29"/>
          <p:cNvSpPr/>
          <p:nvPr/>
        </p:nvSpPr>
        <p:spPr>
          <a:xfrm>
            <a:off x="8732520" y="4315968"/>
            <a:ext cx="2331720" cy="1143000"/>
          </a:xfrm>
          <a:prstGeom prst="roundRect">
            <a:avLst>
              <a:gd name="adj" fmla="val 4000"/>
            </a:avLst>
          </a:prstGeom>
          <a:solidFill>
            <a:srgbClr val="EDF5FA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8869680" y="455371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24D"/>
                </a:solidFill>
              </a:rPr>
              <a:t>Emhart Ayutthaya</a:t>
            </a:r>
            <a:endParaRPr lang="en-US" sz="950" dirty="0"/>
          </a:p>
        </p:txBody>
      </p:sp>
      <p:sp>
        <p:nvSpPr>
          <p:cNvPr id="34" name="Text 31"/>
          <p:cNvSpPr/>
          <p:nvPr/>
        </p:nvSpPr>
        <p:spPr>
          <a:xfrm>
            <a:off x="8869680" y="4956048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79C9"/>
                </a:solidFill>
              </a:rPr>
              <a:t>3–4 / week</a:t>
            </a:r>
            <a:endParaRPr lang="en-US" sz="1500" dirty="0"/>
          </a:p>
        </p:txBody>
      </p:sp>
      <p:sp>
        <p:nvSpPr>
          <p:cNvPr id="35" name="Text 32"/>
          <p:cNvSpPr/>
          <p:nvPr/>
        </p:nvSpPr>
        <p:spPr>
          <a:xfrm>
            <a:off x="566928" y="654710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AAA"/>
                </a:solidFill>
              </a:rPr>
              <a:t>EMHART TECHNOLOGIES | Proposal</a:t>
            </a:r>
            <a:endParaRPr lang="en-US" sz="750" dirty="0"/>
          </a:p>
        </p:txBody>
      </p:sp>
      <p:sp>
        <p:nvSpPr>
          <p:cNvPr id="36" name="Text 33"/>
          <p:cNvSpPr/>
          <p:nvPr/>
        </p:nvSpPr>
        <p:spPr>
          <a:xfrm>
            <a:off x="110642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AAA"/>
                </a:solidFill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3B65"/>
                </a:solidFill>
                <a:latin typeface="FC Iconic" panose="020B0500040200020003" pitchFamily="34" charset="-34"/>
                <a:ea typeface="Aptos Display" pitchFamily="34" charset="-122"/>
                <a:cs typeface="FC Iconic" panose="020B0500040200020003" pitchFamily="34" charset="-34"/>
              </a:rPr>
              <a:t>05 | The Opportunity</a:t>
            </a:r>
            <a:endParaRPr lang="en-US" sz="28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จาก Manpower Provider → Integrated Logistics Partner</a:t>
            </a:r>
            <a:endParaRPr lang="en-US" sz="12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4" name="Image 0" descr="/mnt/data/emhart_ppt/ip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235675"/>
            <a:ext cx="1234440" cy="33332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170432"/>
            <a:ext cx="11018520" cy="0"/>
          </a:xfrm>
          <a:prstGeom prst="line">
            <a:avLst/>
          </a:prstGeom>
          <a:noFill/>
          <a:ln w="12700">
            <a:solidFill>
              <a:srgbClr val="D8E3EC"/>
            </a:solidFill>
            <a:prstDash val="solid"/>
          </a:ln>
        </p:spPr>
      </p:sp>
      <p:pic>
        <p:nvPicPr>
          <p:cNvPr id="6" name="Image 1" descr="/mnt/data/emhart_ppt/system.png"/>
          <p:cNvPicPr>
            <a:picLocks noChangeAspect="1"/>
          </p:cNvPicPr>
          <p:nvPr/>
        </p:nvPicPr>
        <p:blipFill>
          <a:blip r:embed="rId4"/>
          <a:srcRect l="19018" r="19018"/>
          <a:stretch/>
        </p:blipFill>
        <p:spPr>
          <a:xfrm>
            <a:off x="6583680" y="1417320"/>
            <a:ext cx="4983480" cy="452628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40080" y="1554480"/>
            <a:ext cx="534924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841248" y="1810512"/>
            <a:ext cx="530352" cy="530352"/>
          </a:xfrm>
          <a:prstGeom prst="ellipse">
            <a:avLst/>
          </a:prstGeom>
          <a:solidFill>
            <a:srgbClr val="1479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41248" y="1947672"/>
            <a:ext cx="5303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1572768" y="1719072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B65"/>
                </a:solidFill>
              </a:rPr>
              <a:t>MANPOWER + NEW WH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1572768" y="2075688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88A"/>
                </a:solidFill>
              </a:rPr>
              <a:t>14 HC + warehouse sourcing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6788A"/>
                </a:solidFill>
              </a:rPr>
              <a:t>ลด Total Warehouse Cost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640080" y="2971800"/>
            <a:ext cx="534924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41248" y="3227832"/>
            <a:ext cx="530352" cy="530352"/>
          </a:xfrm>
          <a:prstGeom prst="ellipse">
            <a:avLst/>
          </a:prstGeom>
          <a:solidFill>
            <a:srgbClr val="29A3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841248" y="3364992"/>
            <a:ext cx="5303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1572768" y="3136392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B65"/>
                </a:solidFill>
              </a:rPr>
              <a:t>VMI + I-WIS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1572768" y="3493008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88A"/>
                </a:solidFill>
              </a:rPr>
              <a:t>Inventory / location / packing material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6788A"/>
                </a:solidFill>
              </a:rPr>
              <a:t>Traceability &amp; dashboard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640080" y="4389120"/>
            <a:ext cx="5349240" cy="1078992"/>
          </a:xfrm>
          <a:prstGeom prst="roundRect">
            <a:avLst>
              <a:gd name="adj" fmla="val 4237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41248" y="4645152"/>
            <a:ext cx="530352" cy="530352"/>
          </a:xfrm>
          <a:prstGeom prst="ellipse">
            <a:avLst/>
          </a:prstGeom>
          <a:solidFill>
            <a:srgbClr val="F4A3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41248" y="4782312"/>
            <a:ext cx="53035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0" name="Text 16"/>
          <p:cNvSpPr/>
          <p:nvPr/>
        </p:nvSpPr>
        <p:spPr>
          <a:xfrm>
            <a:off x="1572768" y="4553712"/>
            <a:ext cx="2423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3B65"/>
                </a:solidFill>
              </a:rPr>
              <a:t>TMS + TRANSPORT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1572768" y="4910328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88A"/>
                </a:solidFill>
              </a:rPr>
              <a:t>Booking / route / POD / cost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66788A"/>
                </a:solidFill>
              </a:rPr>
              <a:t>Milk Run + Emhart transport</a:t>
            </a:r>
            <a:endParaRPr lang="en-US" sz="900" dirty="0"/>
          </a:p>
        </p:txBody>
      </p:sp>
      <p:sp>
        <p:nvSpPr>
          <p:cNvPr id="22" name="Text 18"/>
          <p:cNvSpPr/>
          <p:nvPr/>
        </p:nvSpPr>
        <p:spPr>
          <a:xfrm>
            <a:off x="566928" y="654710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AAA"/>
                </a:solidFill>
              </a:rPr>
              <a:t>EMHART TECHNOLOGIES | Proposal</a:t>
            </a:r>
            <a:endParaRPr lang="en-US" sz="750" dirty="0"/>
          </a:p>
        </p:txBody>
      </p:sp>
      <p:sp>
        <p:nvSpPr>
          <p:cNvPr id="23" name="Text 19"/>
          <p:cNvSpPr/>
          <p:nvPr/>
        </p:nvSpPr>
        <p:spPr>
          <a:xfrm>
            <a:off x="110642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AAA"/>
                </a:solidFill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3B65"/>
                </a:solidFill>
                <a:latin typeface="FC Iconic" panose="020B0500040200020003" pitchFamily="34" charset="-34"/>
                <a:ea typeface="Aptos Display" pitchFamily="34" charset="-122"/>
                <a:cs typeface="FC Iconic" panose="020B0500040200020003" pitchFamily="34" charset="-34"/>
              </a:rPr>
              <a:t>06 | Project 1 — Manpower + New Warehouse</a:t>
            </a:r>
            <a:endParaRPr lang="en-US" sz="28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รักษา Service Level พร้อมลด Total Warehouse Cost</a:t>
            </a:r>
            <a:endParaRPr lang="en-US" sz="12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4" name="Image 0" descr="/mnt/data/emhart_ppt/ip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235675"/>
            <a:ext cx="1234440" cy="33332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170432"/>
            <a:ext cx="11018520" cy="0"/>
          </a:xfrm>
          <a:prstGeom prst="line">
            <a:avLst/>
          </a:prstGeom>
          <a:noFill/>
          <a:ln w="12700">
            <a:solidFill>
              <a:srgbClr val="D8E3EC"/>
            </a:solidFill>
            <a:prstDash val="solid"/>
          </a:ln>
        </p:spPr>
      </p:sp>
      <p:pic>
        <p:nvPicPr>
          <p:cNvPr id="6" name="Image 1" descr="/mnt/data/emhart_ppt/warehouse.png"/>
          <p:cNvPicPr>
            <a:picLocks noChangeAspect="1"/>
          </p:cNvPicPr>
          <p:nvPr/>
        </p:nvPicPr>
        <p:blipFill>
          <a:blip r:embed="rId4"/>
          <a:srcRect l="20155" r="20155"/>
          <a:stretch/>
        </p:blipFill>
        <p:spPr>
          <a:xfrm>
            <a:off x="594360" y="1417320"/>
            <a:ext cx="4800600" cy="452628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715000" y="1417320"/>
            <a:ext cx="5806440" cy="914400"/>
          </a:xfrm>
          <a:prstGeom prst="roundRect">
            <a:avLst>
              <a:gd name="adj" fmla="val 5000"/>
            </a:avLst>
          </a:prstGeom>
          <a:solidFill>
            <a:srgbClr val="163B65"/>
          </a:solidFill>
          <a:ln w="12700">
            <a:solidFill>
              <a:srgbClr val="163B65"/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989320" y="1691640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14 HC Warehouse Management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5760720" y="2651760"/>
            <a:ext cx="2651760" cy="749808"/>
          </a:xfrm>
          <a:prstGeom prst="roundRect">
            <a:avLst>
              <a:gd name="adj" fmla="val 4878"/>
            </a:avLst>
          </a:prstGeom>
          <a:solidFill>
            <a:srgbClr val="EDF5FA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5897880" y="2770632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479C9"/>
                </a:solidFill>
              </a:rPr>
              <a:t>Capacity</a:t>
            </a:r>
            <a:endParaRPr lang="en-US" sz="800" dirty="0"/>
          </a:p>
        </p:txBody>
      </p:sp>
      <p:sp>
        <p:nvSpPr>
          <p:cNvPr id="11" name="Text 7"/>
          <p:cNvSpPr/>
          <p:nvPr/>
        </p:nvSpPr>
        <p:spPr>
          <a:xfrm>
            <a:off x="5897880" y="301752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324D"/>
                </a:solidFill>
              </a:rPr>
              <a:t>≈ 2,000 pallets</a:t>
            </a:r>
            <a:endParaRPr lang="en-US" sz="950" dirty="0"/>
          </a:p>
        </p:txBody>
      </p:sp>
      <p:sp>
        <p:nvSpPr>
          <p:cNvPr id="12" name="Shape 8"/>
          <p:cNvSpPr/>
          <p:nvPr/>
        </p:nvSpPr>
        <p:spPr>
          <a:xfrm>
            <a:off x="8641080" y="2651760"/>
            <a:ext cx="2651760" cy="749808"/>
          </a:xfrm>
          <a:prstGeom prst="roundRect">
            <a:avLst>
              <a:gd name="adj" fmla="val 4878"/>
            </a:avLst>
          </a:prstGeom>
          <a:solidFill>
            <a:srgbClr val="F7FAFC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778240" y="2770632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479C9"/>
                </a:solidFill>
              </a:rPr>
              <a:t>Safety</a:t>
            </a:r>
            <a:endParaRPr lang="en-US" sz="800" dirty="0"/>
          </a:p>
        </p:txBody>
      </p:sp>
      <p:sp>
        <p:nvSpPr>
          <p:cNvPr id="14" name="Text 10"/>
          <p:cNvSpPr/>
          <p:nvPr/>
        </p:nvSpPr>
        <p:spPr>
          <a:xfrm>
            <a:off x="8778240" y="301752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324D"/>
                </a:solidFill>
              </a:rPr>
              <a:t>Fire Protection System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5760720" y="3611880"/>
            <a:ext cx="2651760" cy="749808"/>
          </a:xfrm>
          <a:prstGeom prst="roundRect">
            <a:avLst>
              <a:gd name="adj" fmla="val 4878"/>
            </a:avLst>
          </a:prstGeom>
          <a:solidFill>
            <a:srgbClr val="EDF5FA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5897880" y="3730752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479C9"/>
                </a:solidFill>
              </a:rPr>
              <a:t>Control</a:t>
            </a:r>
            <a:endParaRPr lang="en-US" sz="800" dirty="0"/>
          </a:p>
        </p:txBody>
      </p:sp>
      <p:sp>
        <p:nvSpPr>
          <p:cNvPr id="17" name="Text 13"/>
          <p:cNvSpPr/>
          <p:nvPr/>
        </p:nvSpPr>
        <p:spPr>
          <a:xfrm>
            <a:off x="5897880" y="397764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324D"/>
                </a:solidFill>
              </a:rPr>
              <a:t>High-value restricted zone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8641080" y="3611880"/>
            <a:ext cx="2651760" cy="749808"/>
          </a:xfrm>
          <a:prstGeom prst="roundRect">
            <a:avLst>
              <a:gd name="adj" fmla="val 4878"/>
            </a:avLst>
          </a:prstGeom>
          <a:solidFill>
            <a:srgbClr val="F7FAFC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778240" y="3730752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479C9"/>
                </a:solidFill>
              </a:rPr>
              <a:t>Operation</a:t>
            </a:r>
            <a:endParaRPr lang="en-US" sz="800" dirty="0"/>
          </a:p>
        </p:txBody>
      </p:sp>
      <p:sp>
        <p:nvSpPr>
          <p:cNvPr id="20" name="Text 16"/>
          <p:cNvSpPr/>
          <p:nvPr/>
        </p:nvSpPr>
        <p:spPr>
          <a:xfrm>
            <a:off x="8778240" y="397764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324D"/>
                </a:solidFill>
              </a:rPr>
              <a:t>Receiving / Repack / Shipping</a:t>
            </a:r>
            <a:endParaRPr lang="en-US" sz="950" dirty="0"/>
          </a:p>
        </p:txBody>
      </p:sp>
      <p:sp>
        <p:nvSpPr>
          <p:cNvPr id="21" name="Shape 17"/>
          <p:cNvSpPr/>
          <p:nvPr/>
        </p:nvSpPr>
        <p:spPr>
          <a:xfrm>
            <a:off x="5760720" y="4572000"/>
            <a:ext cx="2651760" cy="749808"/>
          </a:xfrm>
          <a:prstGeom prst="roundRect">
            <a:avLst>
              <a:gd name="adj" fmla="val 4878"/>
            </a:avLst>
          </a:prstGeom>
          <a:solidFill>
            <a:srgbClr val="EDF5FA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5897880" y="4690872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479C9"/>
                </a:solidFill>
              </a:rPr>
              <a:t>MHE</a:t>
            </a:r>
            <a:endParaRPr lang="en-US" sz="800" dirty="0"/>
          </a:p>
        </p:txBody>
      </p:sp>
      <p:sp>
        <p:nvSpPr>
          <p:cNvPr id="23" name="Text 19"/>
          <p:cNvSpPr/>
          <p:nvPr/>
        </p:nvSpPr>
        <p:spPr>
          <a:xfrm>
            <a:off x="5897880" y="493776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324D"/>
                </a:solidFill>
              </a:rPr>
              <a:t>Support 6 forklifts</a:t>
            </a:r>
            <a:endParaRPr lang="en-US" sz="950" dirty="0"/>
          </a:p>
        </p:txBody>
      </p:sp>
      <p:sp>
        <p:nvSpPr>
          <p:cNvPr id="24" name="Shape 20"/>
          <p:cNvSpPr/>
          <p:nvPr/>
        </p:nvSpPr>
        <p:spPr>
          <a:xfrm>
            <a:off x="8641080" y="4572000"/>
            <a:ext cx="2651760" cy="749808"/>
          </a:xfrm>
          <a:prstGeom prst="roundRect">
            <a:avLst>
              <a:gd name="adj" fmla="val 4878"/>
            </a:avLst>
          </a:prstGeom>
          <a:solidFill>
            <a:srgbClr val="F7FAFC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8778240" y="4690872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479C9"/>
                </a:solidFill>
              </a:rPr>
              <a:t>Future</a:t>
            </a:r>
            <a:endParaRPr lang="en-US" sz="800" dirty="0"/>
          </a:p>
        </p:txBody>
      </p:sp>
      <p:sp>
        <p:nvSpPr>
          <p:cNvPr id="26" name="Text 22"/>
          <p:cNvSpPr/>
          <p:nvPr/>
        </p:nvSpPr>
        <p:spPr>
          <a:xfrm>
            <a:off x="8778240" y="493776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7324D"/>
                </a:solidFill>
              </a:rPr>
              <a:t>Expansion ready</a:t>
            </a:r>
            <a:endParaRPr lang="en-US" sz="950" dirty="0"/>
          </a:p>
        </p:txBody>
      </p:sp>
      <p:sp>
        <p:nvSpPr>
          <p:cNvPr id="27" name="Text 23"/>
          <p:cNvSpPr/>
          <p:nvPr/>
        </p:nvSpPr>
        <p:spPr>
          <a:xfrm>
            <a:off x="5806440" y="5669280"/>
            <a:ext cx="1828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63B65"/>
                </a:solidFill>
              </a:rPr>
              <a:t>Warehouse selection principle</a:t>
            </a:r>
            <a:endParaRPr lang="en-US" sz="1000" dirty="0"/>
          </a:p>
        </p:txBody>
      </p:sp>
      <p:sp>
        <p:nvSpPr>
          <p:cNvPr id="28" name="Text 24"/>
          <p:cNvSpPr/>
          <p:nvPr/>
        </p:nvSpPr>
        <p:spPr>
          <a:xfrm>
            <a:off x="7955280" y="565099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88A"/>
                </a:solidFill>
              </a:rPr>
              <a:t>Rent + Transport + Modification + Fire Protection + Relocation + Operating Cost</a:t>
            </a:r>
            <a:endParaRPr lang="en-US" sz="900" dirty="0"/>
          </a:p>
        </p:txBody>
      </p:sp>
      <p:sp>
        <p:nvSpPr>
          <p:cNvPr id="29" name="Text 25"/>
          <p:cNvSpPr/>
          <p:nvPr/>
        </p:nvSpPr>
        <p:spPr>
          <a:xfrm>
            <a:off x="566928" y="654710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AAA"/>
                </a:solidFill>
              </a:rPr>
              <a:t>EMHART TECHNOLOGIES | Proposal</a:t>
            </a:r>
            <a:endParaRPr lang="en-US" sz="750" dirty="0"/>
          </a:p>
        </p:txBody>
      </p:sp>
      <p:sp>
        <p:nvSpPr>
          <p:cNvPr id="30" name="Text 26"/>
          <p:cNvSpPr/>
          <p:nvPr/>
        </p:nvSpPr>
        <p:spPr>
          <a:xfrm>
            <a:off x="110642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AAA"/>
                </a:solidFill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3B65"/>
                </a:solidFill>
                <a:latin typeface="FC Iconic" panose="020B0500040200020003" pitchFamily="34" charset="-34"/>
                <a:ea typeface="Aptos Display" pitchFamily="34" charset="-122"/>
                <a:cs typeface="FC Iconic" panose="020B0500040200020003" pitchFamily="34" charset="-34"/>
              </a:rPr>
              <a:t>07 | Project 2 — VMI + I-WIS</a:t>
            </a:r>
            <a:endParaRPr lang="en-US" sz="28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เปลี่ยน Inventory Control จาก Manual → Visible &amp; Traceable</a:t>
            </a:r>
            <a:endParaRPr lang="en-US" sz="12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4" name="Image 0" descr="/mnt/data/emhart_ppt/ip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235675"/>
            <a:ext cx="1234440" cy="33332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170432"/>
            <a:ext cx="11018520" cy="0"/>
          </a:xfrm>
          <a:prstGeom prst="line">
            <a:avLst/>
          </a:prstGeom>
          <a:noFill/>
          <a:ln w="12700">
            <a:solidFill>
              <a:srgbClr val="D8E3EC"/>
            </a:solidFill>
            <a:prstDash val="solid"/>
          </a:ln>
        </p:spPr>
      </p:sp>
      <p:pic>
        <p:nvPicPr>
          <p:cNvPr id="6" name="Image 1" descr="/mnt/data/emhart_ppt/system.png"/>
          <p:cNvPicPr>
            <a:picLocks noChangeAspect="1"/>
          </p:cNvPicPr>
          <p:nvPr/>
        </p:nvPicPr>
        <p:blipFill>
          <a:blip r:embed="rId4"/>
          <a:srcRect l="19870" r="19870"/>
          <a:stretch/>
        </p:blipFill>
        <p:spPr>
          <a:xfrm>
            <a:off x="594360" y="1417320"/>
            <a:ext cx="4846320" cy="452628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715000" y="1508760"/>
            <a:ext cx="2514600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0160" dist="2540" dir="2700000" algn="bl" rotWithShape="0">
              <a:srgbClr val="000000">
                <a:alpha val="6000"/>
              </a:srgbClr>
            </a:outerShdw>
          </a:effectLst>
        </p:spPr>
      </p:sp>
      <p:sp>
        <p:nvSpPr>
          <p:cNvPr id="8" name="Text 4"/>
          <p:cNvSpPr/>
          <p:nvPr/>
        </p:nvSpPr>
        <p:spPr>
          <a:xfrm>
            <a:off x="5852160" y="1673352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B65"/>
                </a:solidFill>
              </a:rPr>
              <a:t>RECEIVE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5852160" y="198424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88A"/>
                </a:solidFill>
              </a:rPr>
              <a:t>Inbound control</a:t>
            </a:r>
            <a:endParaRPr lang="en-US" sz="800" dirty="0"/>
          </a:p>
        </p:txBody>
      </p:sp>
      <p:sp>
        <p:nvSpPr>
          <p:cNvPr id="10" name="Shape 6"/>
          <p:cNvSpPr/>
          <p:nvPr/>
        </p:nvSpPr>
        <p:spPr>
          <a:xfrm>
            <a:off x="8549640" y="1508760"/>
            <a:ext cx="2514600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0160" dist="2540" dir="2700000" algn="bl" rotWithShape="0">
              <a:srgbClr val="000000">
                <a:alpha val="6000"/>
              </a:srgbClr>
            </a:outerShdw>
          </a:effectLst>
        </p:spPr>
      </p:sp>
      <p:sp>
        <p:nvSpPr>
          <p:cNvPr id="11" name="Text 7"/>
          <p:cNvSpPr/>
          <p:nvPr/>
        </p:nvSpPr>
        <p:spPr>
          <a:xfrm>
            <a:off x="8686800" y="1673352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B65"/>
                </a:solidFill>
              </a:rPr>
              <a:t>LOCATION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686800" y="198424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88A"/>
                </a:solidFill>
              </a:rPr>
              <a:t>SAP / WH location</a:t>
            </a:r>
            <a:endParaRPr lang="en-US" sz="800" dirty="0"/>
          </a:p>
        </p:txBody>
      </p:sp>
      <p:sp>
        <p:nvSpPr>
          <p:cNvPr id="13" name="Shape 9"/>
          <p:cNvSpPr/>
          <p:nvPr/>
        </p:nvSpPr>
        <p:spPr>
          <a:xfrm>
            <a:off x="5715000" y="2743200"/>
            <a:ext cx="2514600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0160" dist="2540" dir="2700000" algn="bl" rotWithShape="0">
              <a:srgbClr val="000000">
                <a:alpha val="6000"/>
              </a:srgbClr>
            </a:outerShdw>
          </a:effectLst>
        </p:spPr>
      </p:sp>
      <p:sp>
        <p:nvSpPr>
          <p:cNvPr id="14" name="Text 10"/>
          <p:cNvSpPr/>
          <p:nvPr/>
        </p:nvSpPr>
        <p:spPr>
          <a:xfrm>
            <a:off x="5852160" y="2907792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B65"/>
                </a:solidFill>
              </a:rPr>
              <a:t>STOCK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5852160" y="321868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88A"/>
                </a:solidFill>
              </a:rPr>
              <a:t>Inventory visibility</a:t>
            </a:r>
            <a:endParaRPr lang="en-US" sz="800" dirty="0"/>
          </a:p>
        </p:txBody>
      </p:sp>
      <p:sp>
        <p:nvSpPr>
          <p:cNvPr id="16" name="Shape 12"/>
          <p:cNvSpPr/>
          <p:nvPr/>
        </p:nvSpPr>
        <p:spPr>
          <a:xfrm>
            <a:off x="8549640" y="2743200"/>
            <a:ext cx="2514600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0160" dist="2540" dir="2700000" algn="bl" rotWithShape="0">
              <a:srgbClr val="000000">
                <a:alpha val="6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8686800" y="2907792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B65"/>
                </a:solidFill>
              </a:rPr>
              <a:t>PICK / ISSUE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8686800" y="321868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88A"/>
                </a:solidFill>
              </a:rPr>
              <a:t>Material / FG issue</a:t>
            </a:r>
            <a:endParaRPr lang="en-US" sz="800" dirty="0"/>
          </a:p>
        </p:txBody>
      </p:sp>
      <p:sp>
        <p:nvSpPr>
          <p:cNvPr id="19" name="Shape 15"/>
          <p:cNvSpPr/>
          <p:nvPr/>
        </p:nvSpPr>
        <p:spPr>
          <a:xfrm>
            <a:off x="5715000" y="3977640"/>
            <a:ext cx="2514600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0160" dist="2540" dir="2700000" algn="bl" rotWithShape="0">
              <a:srgbClr val="000000">
                <a:alpha val="6000"/>
              </a:srgbClr>
            </a:outerShdw>
          </a:effectLst>
        </p:spPr>
      </p:sp>
      <p:sp>
        <p:nvSpPr>
          <p:cNvPr id="20" name="Text 16"/>
          <p:cNvSpPr/>
          <p:nvPr/>
        </p:nvSpPr>
        <p:spPr>
          <a:xfrm>
            <a:off x="5852160" y="4142232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B65"/>
                </a:solidFill>
              </a:rPr>
              <a:t>BALANCE</a:t>
            </a:r>
            <a:endParaRPr lang="en-US" sz="1050" dirty="0"/>
          </a:p>
        </p:txBody>
      </p:sp>
      <p:sp>
        <p:nvSpPr>
          <p:cNvPr id="21" name="Text 17"/>
          <p:cNvSpPr/>
          <p:nvPr/>
        </p:nvSpPr>
        <p:spPr>
          <a:xfrm>
            <a:off x="5852160" y="445312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88A"/>
                </a:solidFill>
              </a:rPr>
              <a:t>Variance check</a:t>
            </a:r>
            <a:endParaRPr lang="en-US" sz="800" dirty="0"/>
          </a:p>
        </p:txBody>
      </p:sp>
      <p:sp>
        <p:nvSpPr>
          <p:cNvPr id="22" name="Shape 18"/>
          <p:cNvSpPr/>
          <p:nvPr/>
        </p:nvSpPr>
        <p:spPr>
          <a:xfrm>
            <a:off x="8549640" y="3977640"/>
            <a:ext cx="2514600" cy="841248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0160" dist="2540" dir="2700000" algn="bl" rotWithShape="0">
              <a:srgbClr val="000000">
                <a:alpha val="6000"/>
              </a:srgbClr>
            </a:outerShdw>
          </a:effectLst>
        </p:spPr>
      </p:sp>
      <p:sp>
        <p:nvSpPr>
          <p:cNvPr id="23" name="Text 19"/>
          <p:cNvSpPr/>
          <p:nvPr/>
        </p:nvSpPr>
        <p:spPr>
          <a:xfrm>
            <a:off x="8686800" y="4142232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3B65"/>
                </a:solidFill>
              </a:rPr>
              <a:t>DASHBOARD</a:t>
            </a:r>
            <a:endParaRPr lang="en-US" sz="1050" dirty="0"/>
          </a:p>
        </p:txBody>
      </p:sp>
      <p:sp>
        <p:nvSpPr>
          <p:cNvPr id="24" name="Text 20"/>
          <p:cNvSpPr/>
          <p:nvPr/>
        </p:nvSpPr>
        <p:spPr>
          <a:xfrm>
            <a:off x="8686800" y="4453128"/>
            <a:ext cx="2240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788A"/>
                </a:solidFill>
              </a:rPr>
              <a:t>KPI &amp; history</a:t>
            </a:r>
            <a:endParaRPr lang="en-US" sz="800" dirty="0"/>
          </a:p>
        </p:txBody>
      </p:sp>
      <p:sp>
        <p:nvSpPr>
          <p:cNvPr id="25" name="Shape 21"/>
          <p:cNvSpPr/>
          <p:nvPr/>
        </p:nvSpPr>
        <p:spPr>
          <a:xfrm>
            <a:off x="5715000" y="5394960"/>
            <a:ext cx="5349240" cy="502920"/>
          </a:xfrm>
          <a:prstGeom prst="roundRect">
            <a:avLst>
              <a:gd name="adj" fmla="val 9091"/>
            </a:avLst>
          </a:prstGeom>
          <a:solidFill>
            <a:srgbClr val="29A36A"/>
          </a:solidFill>
          <a:ln w="12700">
            <a:solidFill>
              <a:srgbClr val="29A36A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5897880" y="5559552"/>
            <a:ext cx="4983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Priority: ย้าย Packing Material Control จาก Excel เข้าสู่ระบบ</a:t>
            </a:r>
            <a:endParaRPr lang="en-US" sz="950" dirty="0"/>
          </a:p>
        </p:txBody>
      </p:sp>
      <p:sp>
        <p:nvSpPr>
          <p:cNvPr id="27" name="Text 23"/>
          <p:cNvSpPr/>
          <p:nvPr/>
        </p:nvSpPr>
        <p:spPr>
          <a:xfrm>
            <a:off x="566928" y="654710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AAA"/>
                </a:solidFill>
              </a:rPr>
              <a:t>EMHART TECHNOLOGIES | Proposal</a:t>
            </a:r>
            <a:endParaRPr lang="en-US" sz="750" dirty="0"/>
          </a:p>
        </p:txBody>
      </p:sp>
      <p:sp>
        <p:nvSpPr>
          <p:cNvPr id="28" name="Text 24"/>
          <p:cNvSpPr/>
          <p:nvPr/>
        </p:nvSpPr>
        <p:spPr>
          <a:xfrm>
            <a:off x="110642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AAA"/>
                </a:solidFill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3B65"/>
                </a:solidFill>
                <a:latin typeface="FC Iconic" panose="020B0500040200020003" pitchFamily="34" charset="-34"/>
                <a:ea typeface="Aptos Display" pitchFamily="34" charset="-122"/>
                <a:cs typeface="FC Iconic" panose="020B0500040200020003" pitchFamily="34" charset="-34"/>
              </a:rPr>
              <a:t>08 | Project 3 — TMS + Transportation</a:t>
            </a:r>
            <a:endParaRPr lang="en-US" sz="28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Transportation Management System: plan, control and visibility</a:t>
            </a:r>
            <a:endParaRPr lang="en-US" sz="12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4" name="Image 0" descr="/mnt/data/emhart_ppt/ip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235675"/>
            <a:ext cx="1234440" cy="33332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170432"/>
            <a:ext cx="11018520" cy="0"/>
          </a:xfrm>
          <a:prstGeom prst="line">
            <a:avLst/>
          </a:prstGeom>
          <a:noFill/>
          <a:ln w="12700">
            <a:solidFill>
              <a:srgbClr val="D8E3EC"/>
            </a:solidFill>
            <a:prstDash val="solid"/>
          </a:ln>
        </p:spPr>
      </p:sp>
      <p:pic>
        <p:nvPicPr>
          <p:cNvPr id="6" name="Image 1" descr="/mnt/data/emhart_ppt/hero.png"/>
          <p:cNvPicPr>
            <a:picLocks noChangeAspect="1"/>
          </p:cNvPicPr>
          <p:nvPr/>
        </p:nvPicPr>
        <p:blipFill>
          <a:blip r:embed="rId4"/>
          <a:srcRect l="20439" r="20439"/>
          <a:stretch/>
        </p:blipFill>
        <p:spPr>
          <a:xfrm>
            <a:off x="6812280" y="1417320"/>
            <a:ext cx="4754880" cy="452628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94360" y="1737360"/>
            <a:ext cx="749808" cy="749808"/>
          </a:xfrm>
          <a:prstGeom prst="ellipse">
            <a:avLst/>
          </a:prstGeom>
          <a:solidFill>
            <a:srgbClr val="1479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594360" y="1975104"/>
            <a:ext cx="74980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502920" y="2606040"/>
            <a:ext cx="932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63B65"/>
                </a:solidFill>
              </a:rPr>
              <a:t>ORDER</a:t>
            </a:r>
            <a:endParaRPr lang="en-US" sz="800" dirty="0"/>
          </a:p>
        </p:txBody>
      </p:sp>
      <p:sp>
        <p:nvSpPr>
          <p:cNvPr id="10" name="Shape 6"/>
          <p:cNvSpPr/>
          <p:nvPr/>
        </p:nvSpPr>
        <p:spPr>
          <a:xfrm>
            <a:off x="1380744" y="1938528"/>
            <a:ext cx="182880" cy="329184"/>
          </a:xfrm>
          <a:prstGeom prst="chevron">
            <a:avLst/>
          </a:prstGeom>
          <a:solidFill>
            <a:srgbClr val="D8E3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1581912" y="1737360"/>
            <a:ext cx="749808" cy="749808"/>
          </a:xfrm>
          <a:prstGeom prst="ellipse">
            <a:avLst/>
          </a:prstGeom>
          <a:solidFill>
            <a:srgbClr val="1479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1581912" y="1975104"/>
            <a:ext cx="74980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1490472" y="2606040"/>
            <a:ext cx="932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63B65"/>
                </a:solidFill>
              </a:rPr>
              <a:t>PLAN</a:t>
            </a:r>
            <a:endParaRPr lang="en-US" sz="800" dirty="0"/>
          </a:p>
        </p:txBody>
      </p:sp>
      <p:sp>
        <p:nvSpPr>
          <p:cNvPr id="14" name="Shape 10"/>
          <p:cNvSpPr/>
          <p:nvPr/>
        </p:nvSpPr>
        <p:spPr>
          <a:xfrm>
            <a:off x="2368296" y="1938528"/>
            <a:ext cx="182880" cy="329184"/>
          </a:xfrm>
          <a:prstGeom prst="chevron">
            <a:avLst/>
          </a:prstGeom>
          <a:solidFill>
            <a:srgbClr val="D8E3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2569464" y="1737360"/>
            <a:ext cx="749808" cy="749808"/>
          </a:xfrm>
          <a:prstGeom prst="ellipse">
            <a:avLst/>
          </a:prstGeom>
          <a:solidFill>
            <a:srgbClr val="1479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2569464" y="1975104"/>
            <a:ext cx="74980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2478024" y="2606040"/>
            <a:ext cx="932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63B65"/>
                </a:solidFill>
              </a:rPr>
              <a:t>BOOK</a:t>
            </a:r>
            <a:endParaRPr lang="en-US" sz="800" dirty="0"/>
          </a:p>
        </p:txBody>
      </p:sp>
      <p:sp>
        <p:nvSpPr>
          <p:cNvPr id="18" name="Shape 14"/>
          <p:cNvSpPr/>
          <p:nvPr/>
        </p:nvSpPr>
        <p:spPr>
          <a:xfrm>
            <a:off x="3355848" y="1938528"/>
            <a:ext cx="182880" cy="329184"/>
          </a:xfrm>
          <a:prstGeom prst="chevron">
            <a:avLst/>
          </a:prstGeom>
          <a:solidFill>
            <a:srgbClr val="D8E3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3557016" y="1737360"/>
            <a:ext cx="749808" cy="749808"/>
          </a:xfrm>
          <a:prstGeom prst="ellipse">
            <a:avLst/>
          </a:prstGeom>
          <a:solidFill>
            <a:srgbClr val="29A3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3557016" y="1975104"/>
            <a:ext cx="74980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3465576" y="2606040"/>
            <a:ext cx="932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63B65"/>
                </a:solidFill>
              </a:rPr>
              <a:t>PICKUP</a:t>
            </a:r>
            <a:endParaRPr lang="en-US" sz="800" dirty="0"/>
          </a:p>
        </p:txBody>
      </p:sp>
      <p:sp>
        <p:nvSpPr>
          <p:cNvPr id="22" name="Shape 18"/>
          <p:cNvSpPr/>
          <p:nvPr/>
        </p:nvSpPr>
        <p:spPr>
          <a:xfrm>
            <a:off x="4343400" y="1938528"/>
            <a:ext cx="182880" cy="329184"/>
          </a:xfrm>
          <a:prstGeom prst="chevron">
            <a:avLst/>
          </a:prstGeom>
          <a:solidFill>
            <a:srgbClr val="D8E3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4544568" y="1737360"/>
            <a:ext cx="749808" cy="749808"/>
          </a:xfrm>
          <a:prstGeom prst="ellipse">
            <a:avLst/>
          </a:prstGeom>
          <a:solidFill>
            <a:srgbClr val="29A3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4544568" y="1975104"/>
            <a:ext cx="74980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4453128" y="2606040"/>
            <a:ext cx="932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63B65"/>
                </a:solidFill>
              </a:rPr>
              <a:t>DELIVER</a:t>
            </a:r>
            <a:endParaRPr lang="en-US" sz="800" dirty="0"/>
          </a:p>
        </p:txBody>
      </p:sp>
      <p:sp>
        <p:nvSpPr>
          <p:cNvPr id="26" name="Shape 22"/>
          <p:cNvSpPr/>
          <p:nvPr/>
        </p:nvSpPr>
        <p:spPr>
          <a:xfrm>
            <a:off x="5330952" y="1938528"/>
            <a:ext cx="182880" cy="329184"/>
          </a:xfrm>
          <a:prstGeom prst="chevron">
            <a:avLst/>
          </a:prstGeom>
          <a:solidFill>
            <a:srgbClr val="D8E3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5532120" y="1737360"/>
            <a:ext cx="749808" cy="749808"/>
          </a:xfrm>
          <a:prstGeom prst="ellipse">
            <a:avLst/>
          </a:prstGeom>
          <a:solidFill>
            <a:srgbClr val="29A3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5532120" y="1975104"/>
            <a:ext cx="749808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6</a:t>
            </a:r>
            <a:endParaRPr lang="en-US" sz="1000" dirty="0"/>
          </a:p>
        </p:txBody>
      </p:sp>
      <p:sp>
        <p:nvSpPr>
          <p:cNvPr id="29" name="Text 25"/>
          <p:cNvSpPr/>
          <p:nvPr/>
        </p:nvSpPr>
        <p:spPr>
          <a:xfrm>
            <a:off x="5440680" y="2606040"/>
            <a:ext cx="9326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63B65"/>
                </a:solidFill>
              </a:rPr>
              <a:t>POD</a:t>
            </a:r>
            <a:endParaRPr lang="en-US" sz="800" dirty="0"/>
          </a:p>
        </p:txBody>
      </p:sp>
      <p:sp>
        <p:nvSpPr>
          <p:cNvPr id="30" name="Shape 26"/>
          <p:cNvSpPr/>
          <p:nvPr/>
        </p:nvSpPr>
        <p:spPr>
          <a:xfrm>
            <a:off x="594360" y="3246120"/>
            <a:ext cx="27432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1" name="Shape 27"/>
          <p:cNvSpPr/>
          <p:nvPr/>
        </p:nvSpPr>
        <p:spPr>
          <a:xfrm>
            <a:off x="594360" y="3246120"/>
            <a:ext cx="2743200" cy="73152"/>
          </a:xfrm>
          <a:prstGeom prst="rect">
            <a:avLst/>
          </a:prstGeom>
          <a:solidFill>
            <a:srgbClr val="1479C9"/>
          </a:solidFill>
          <a:ln w="12700">
            <a:solidFill>
              <a:srgbClr val="1479C9"/>
            </a:solidFill>
            <a:prstDash val="solid"/>
          </a:ln>
        </p:spPr>
      </p:sp>
      <p:sp>
        <p:nvSpPr>
          <p:cNvPr id="32" name="Text 28"/>
          <p:cNvSpPr/>
          <p:nvPr/>
        </p:nvSpPr>
        <p:spPr>
          <a:xfrm>
            <a:off x="777240" y="344728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B65"/>
                </a:solidFill>
              </a:rPr>
              <a:t>Milk Run</a:t>
            </a:r>
            <a:endParaRPr lang="en-US" sz="1400" dirty="0"/>
          </a:p>
        </p:txBody>
      </p:sp>
      <p:sp>
        <p:nvSpPr>
          <p:cNvPr id="33" name="Text 29"/>
          <p:cNvSpPr/>
          <p:nvPr/>
        </p:nvSpPr>
        <p:spPr>
          <a:xfrm>
            <a:off x="777240" y="3867912"/>
            <a:ext cx="2377440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930" dirty="0">
                <a:solidFill>
                  <a:srgbClr val="17324D"/>
                </a:solidFill>
              </a:rPr>
              <a:t>MMTh</a:t>
            </a:r>
            <a:endParaRPr lang="en-US" sz="930" dirty="0"/>
          </a:p>
          <a:p>
            <a:r>
              <a:rPr lang="en-US" sz="930" dirty="0">
                <a:solidFill>
                  <a:srgbClr val="17324D"/>
                </a:solidFill>
              </a:rPr>
              <a:t>Ford AAT</a:t>
            </a:r>
            <a:endParaRPr lang="en-US" sz="930" dirty="0"/>
          </a:p>
          <a:p>
            <a:r>
              <a:rPr lang="en-US" sz="930" dirty="0">
                <a:solidFill>
                  <a:srgbClr val="17324D"/>
                </a:solidFill>
              </a:rPr>
              <a:t>Toyota</a:t>
            </a:r>
            <a:endParaRPr lang="en-US" sz="930" dirty="0"/>
          </a:p>
        </p:txBody>
      </p:sp>
      <p:sp>
        <p:nvSpPr>
          <p:cNvPr id="34" name="Shape 30"/>
          <p:cNvSpPr/>
          <p:nvPr/>
        </p:nvSpPr>
        <p:spPr>
          <a:xfrm>
            <a:off x="3566160" y="3246120"/>
            <a:ext cx="27432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0160">
            <a:solidFill>
              <a:srgbClr val="D8E3EC"/>
            </a:solidFill>
            <a:prstDash val="solid"/>
          </a:ln>
          <a:effectLst>
            <a:outerShdw blurRad="12700" dist="381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35" name="Shape 31"/>
          <p:cNvSpPr/>
          <p:nvPr/>
        </p:nvSpPr>
        <p:spPr>
          <a:xfrm>
            <a:off x="3566160" y="3246120"/>
            <a:ext cx="2743200" cy="73152"/>
          </a:xfrm>
          <a:prstGeom prst="rect">
            <a:avLst/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</p:sp>
      <p:sp>
        <p:nvSpPr>
          <p:cNvPr id="36" name="Text 32"/>
          <p:cNvSpPr/>
          <p:nvPr/>
        </p:nvSpPr>
        <p:spPr>
          <a:xfrm>
            <a:off x="3749040" y="344728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3B65"/>
                </a:solidFill>
              </a:rPr>
              <a:t>Emhart Transport</a:t>
            </a:r>
            <a:endParaRPr lang="en-US" sz="1400" dirty="0"/>
          </a:p>
        </p:txBody>
      </p:sp>
      <p:sp>
        <p:nvSpPr>
          <p:cNvPr id="37" name="Text 33"/>
          <p:cNvSpPr/>
          <p:nvPr/>
        </p:nvSpPr>
        <p:spPr>
          <a:xfrm>
            <a:off x="3749040" y="3867912"/>
            <a:ext cx="2377440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r>
              <a:rPr lang="en-US" sz="930" dirty="0">
                <a:solidFill>
                  <a:srgbClr val="17324D"/>
                </a:solidFill>
              </a:rPr>
              <a:t>Current external providers</a:t>
            </a:r>
            <a:endParaRPr lang="en-US" sz="930" dirty="0"/>
          </a:p>
          <a:p>
            <a:r>
              <a:rPr lang="en-US" sz="930" dirty="0">
                <a:solidFill>
                  <a:srgbClr val="17324D"/>
                </a:solidFill>
              </a:rPr>
              <a:t>→ compare current vs IPACK model</a:t>
            </a:r>
            <a:endParaRPr lang="en-US" sz="930" dirty="0"/>
          </a:p>
        </p:txBody>
      </p:sp>
      <p:sp>
        <p:nvSpPr>
          <p:cNvPr id="38" name="Text 34"/>
          <p:cNvSpPr/>
          <p:nvPr/>
        </p:nvSpPr>
        <p:spPr>
          <a:xfrm>
            <a:off x="640080" y="523036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63B65"/>
                </a:solidFill>
              </a:rPr>
              <a:t>Target outcome</a:t>
            </a:r>
            <a:endParaRPr lang="en-US" sz="1100" dirty="0"/>
          </a:p>
        </p:txBody>
      </p:sp>
      <p:sp>
        <p:nvSpPr>
          <p:cNvPr id="39" name="Text 35"/>
          <p:cNvSpPr/>
          <p:nvPr/>
        </p:nvSpPr>
        <p:spPr>
          <a:xfrm>
            <a:off x="2057400" y="5230368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788A"/>
                </a:solidFill>
              </a:rPr>
              <a:t>Route visibility • Vehicle utilization • POD • Cost monitoring • Transport history</a:t>
            </a:r>
            <a:endParaRPr lang="en-US" sz="950" dirty="0"/>
          </a:p>
        </p:txBody>
      </p:sp>
      <p:sp>
        <p:nvSpPr>
          <p:cNvPr id="40" name="Text 36"/>
          <p:cNvSpPr/>
          <p:nvPr/>
        </p:nvSpPr>
        <p:spPr>
          <a:xfrm>
            <a:off x="566928" y="654710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AAA"/>
                </a:solidFill>
              </a:rPr>
              <a:t>EMHART TECHNOLOGIES | Proposal</a:t>
            </a:r>
            <a:endParaRPr lang="en-US" sz="750" dirty="0"/>
          </a:p>
        </p:txBody>
      </p:sp>
      <p:sp>
        <p:nvSpPr>
          <p:cNvPr id="41" name="Text 37"/>
          <p:cNvSpPr/>
          <p:nvPr/>
        </p:nvSpPr>
        <p:spPr>
          <a:xfrm>
            <a:off x="110642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AAA"/>
                </a:solidFill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3B65"/>
                </a:solidFill>
                <a:latin typeface="FC Iconic" panose="020B0500040200020003" pitchFamily="34" charset="-34"/>
                <a:ea typeface="Aptos Display" pitchFamily="34" charset="-122"/>
                <a:cs typeface="FC Iconic" panose="020B0500040200020003" pitchFamily="34" charset="-34"/>
              </a:rPr>
              <a:t>09 | Proposed Integrated Solution</a:t>
            </a:r>
            <a:endParaRPr lang="en-US" sz="28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เชื่อม People + Warehouse + System + Transportation เป็น End-to-End Flow</a:t>
            </a:r>
            <a:endParaRPr lang="en-US" sz="12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4" name="Image 0" descr="/mnt/data/emhart_ppt/ip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235675"/>
            <a:ext cx="1234440" cy="33332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170432"/>
            <a:ext cx="11018520" cy="0"/>
          </a:xfrm>
          <a:prstGeom prst="line">
            <a:avLst/>
          </a:prstGeom>
          <a:noFill/>
          <a:ln w="12700">
            <a:solidFill>
              <a:srgbClr val="D8E3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0080" y="2148840"/>
            <a:ext cx="1600200" cy="1097280"/>
          </a:xfrm>
          <a:prstGeom prst="roundRect">
            <a:avLst>
              <a:gd name="adj" fmla="val 5000"/>
            </a:avLst>
          </a:prstGeom>
          <a:solidFill>
            <a:srgbClr val="163B65"/>
          </a:solidFill>
          <a:ln w="12700">
            <a:solidFill>
              <a:srgbClr val="163B65"/>
            </a:solidFill>
            <a:prstDash val="solid"/>
          </a:ln>
          <a:effectLst>
            <a:outerShdw blurRad="12700" dist="3175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731520" y="2487168"/>
            <a:ext cx="1417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CUSTOMER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ORDER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2377440" y="2487168"/>
            <a:ext cx="384048" cy="411480"/>
          </a:xfrm>
          <a:prstGeom prst="chevron">
            <a:avLst/>
          </a:prstGeom>
          <a:solidFill>
            <a:srgbClr val="D8E3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971800" y="2148840"/>
            <a:ext cx="1600200" cy="1097280"/>
          </a:xfrm>
          <a:prstGeom prst="roundRect">
            <a:avLst>
              <a:gd name="adj" fmla="val 5000"/>
            </a:avLst>
          </a:prstGeom>
          <a:solidFill>
            <a:srgbClr val="1479C9"/>
          </a:solidFill>
          <a:ln w="12700">
            <a:solidFill>
              <a:srgbClr val="1479C9"/>
            </a:solidFill>
            <a:prstDash val="solid"/>
          </a:ln>
          <a:effectLst>
            <a:outerShdw blurRad="12700" dist="3175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063240" y="2487168"/>
            <a:ext cx="1417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SAP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709160" y="2487168"/>
            <a:ext cx="384048" cy="411480"/>
          </a:xfrm>
          <a:prstGeom prst="chevron">
            <a:avLst/>
          </a:prstGeom>
          <a:solidFill>
            <a:srgbClr val="D8E3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03520" y="2148840"/>
            <a:ext cx="1600200" cy="1097280"/>
          </a:xfrm>
          <a:prstGeom prst="roundRect">
            <a:avLst>
              <a:gd name="adj" fmla="val 5000"/>
            </a:avLst>
          </a:prstGeom>
          <a:solidFill>
            <a:srgbClr val="29A36A"/>
          </a:solidFill>
          <a:ln w="12700">
            <a:solidFill>
              <a:srgbClr val="29A36A"/>
            </a:solidFill>
            <a:prstDash val="solid"/>
          </a:ln>
          <a:effectLst>
            <a:outerShdw blurRad="12700" dist="3175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3" name="Text 10"/>
          <p:cNvSpPr/>
          <p:nvPr/>
        </p:nvSpPr>
        <p:spPr>
          <a:xfrm>
            <a:off x="5394960" y="2487168"/>
            <a:ext cx="1417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WAREHOUSE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14 HC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7040880" y="2487168"/>
            <a:ext cx="384048" cy="411480"/>
          </a:xfrm>
          <a:prstGeom prst="chevron">
            <a:avLst/>
          </a:prstGeom>
          <a:solidFill>
            <a:srgbClr val="D8E3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7635240" y="2148840"/>
            <a:ext cx="1600200" cy="1097280"/>
          </a:xfrm>
          <a:prstGeom prst="roundRect">
            <a:avLst>
              <a:gd name="adj" fmla="val 5000"/>
            </a:avLst>
          </a:prstGeom>
          <a:solidFill>
            <a:srgbClr val="26A9E0"/>
          </a:solidFill>
          <a:ln w="12700">
            <a:solidFill>
              <a:srgbClr val="26A9E0"/>
            </a:solidFill>
            <a:prstDash val="solid"/>
          </a:ln>
          <a:effectLst>
            <a:outerShdw blurRad="12700" dist="3175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7726680" y="2487168"/>
            <a:ext cx="1417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I-WIS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VMI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9372600" y="2487168"/>
            <a:ext cx="384048" cy="411480"/>
          </a:xfrm>
          <a:prstGeom prst="chevron">
            <a:avLst/>
          </a:prstGeom>
          <a:solidFill>
            <a:srgbClr val="D8E3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966960" y="2148840"/>
            <a:ext cx="1600200" cy="1097280"/>
          </a:xfrm>
          <a:prstGeom prst="roundRect">
            <a:avLst>
              <a:gd name="adj" fmla="val 5000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  <a:effectLst>
            <a:outerShdw blurRad="12700" dist="3175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19" name="Text 16"/>
          <p:cNvSpPr/>
          <p:nvPr/>
        </p:nvSpPr>
        <p:spPr>
          <a:xfrm>
            <a:off x="10058400" y="2487168"/>
            <a:ext cx="1417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TMS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TRANSPORT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685800" y="3886200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79C9"/>
                </a:solidFill>
              </a:rPr>
              <a:t>INBOUND</a:t>
            </a:r>
            <a:endParaRPr lang="en-US" sz="900" dirty="0"/>
          </a:p>
        </p:txBody>
      </p:sp>
      <p:sp>
        <p:nvSpPr>
          <p:cNvPr id="21" name="Shape 18"/>
          <p:cNvSpPr/>
          <p:nvPr/>
        </p:nvSpPr>
        <p:spPr>
          <a:xfrm>
            <a:off x="1280160" y="4160520"/>
            <a:ext cx="9326880" cy="0"/>
          </a:xfrm>
          <a:prstGeom prst="line">
            <a:avLst/>
          </a:prstGeom>
          <a:noFill/>
          <a:ln w="25400">
            <a:solidFill>
              <a:srgbClr val="1479C9"/>
            </a:solidFill>
            <a:prstDash val="solid"/>
            <a:headEnd type="none"/>
            <a:tailEnd type="triangle"/>
          </a:ln>
        </p:spPr>
      </p:sp>
      <p:sp>
        <p:nvSpPr>
          <p:cNvPr id="22" name="Shape 19"/>
          <p:cNvSpPr/>
          <p:nvPr/>
        </p:nvSpPr>
        <p:spPr>
          <a:xfrm>
            <a:off x="960120" y="4480560"/>
            <a:ext cx="384048" cy="38404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479C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0080" y="5010912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7324D"/>
                </a:solidFill>
              </a:rPr>
              <a:t>Receive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2743200" y="4480560"/>
            <a:ext cx="384048" cy="38404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479C9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423160" y="5010912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7324D"/>
                </a:solidFill>
              </a:rPr>
              <a:t>Store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4526280" y="4480560"/>
            <a:ext cx="384048" cy="38404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479C9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206240" y="5010912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7324D"/>
                </a:solidFill>
              </a:rPr>
              <a:t>Pick</a:t>
            </a:r>
            <a:endParaRPr lang="en-US" sz="850" dirty="0"/>
          </a:p>
        </p:txBody>
      </p:sp>
      <p:sp>
        <p:nvSpPr>
          <p:cNvPr id="28" name="Shape 25"/>
          <p:cNvSpPr/>
          <p:nvPr/>
        </p:nvSpPr>
        <p:spPr>
          <a:xfrm>
            <a:off x="6309360" y="4480560"/>
            <a:ext cx="384048" cy="38404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479C9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989320" y="5010912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7324D"/>
                </a:solidFill>
              </a:rPr>
              <a:t>Repack</a:t>
            </a:r>
            <a:endParaRPr lang="en-US" sz="850" dirty="0"/>
          </a:p>
        </p:txBody>
      </p:sp>
      <p:sp>
        <p:nvSpPr>
          <p:cNvPr id="30" name="Shape 27"/>
          <p:cNvSpPr/>
          <p:nvPr/>
        </p:nvSpPr>
        <p:spPr>
          <a:xfrm>
            <a:off x="8092440" y="4480560"/>
            <a:ext cx="384048" cy="38404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479C9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772400" y="5010912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7324D"/>
                </a:solidFill>
              </a:rPr>
              <a:t>Ship</a:t>
            </a:r>
            <a:endParaRPr lang="en-US" sz="850" dirty="0"/>
          </a:p>
        </p:txBody>
      </p:sp>
      <p:sp>
        <p:nvSpPr>
          <p:cNvPr id="32" name="Shape 29"/>
          <p:cNvSpPr/>
          <p:nvPr/>
        </p:nvSpPr>
        <p:spPr>
          <a:xfrm>
            <a:off x="9875520" y="4480560"/>
            <a:ext cx="384048" cy="384048"/>
          </a:xfrm>
          <a:prstGeom prst="ellipse">
            <a:avLst/>
          </a:prstGeom>
          <a:solidFill>
            <a:srgbClr val="FFFFFF"/>
          </a:solidFill>
          <a:ln w="25400">
            <a:solidFill>
              <a:srgbClr val="1479C9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9555480" y="5010912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7324D"/>
                </a:solidFill>
              </a:rPr>
              <a:t>Deliver</a:t>
            </a:r>
            <a:endParaRPr lang="en-US" sz="850" dirty="0"/>
          </a:p>
        </p:txBody>
      </p:sp>
      <p:sp>
        <p:nvSpPr>
          <p:cNvPr id="34" name="Text 31"/>
          <p:cNvSpPr/>
          <p:nvPr/>
        </p:nvSpPr>
        <p:spPr>
          <a:xfrm>
            <a:off x="10241280" y="388620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79C9"/>
                </a:solidFill>
              </a:rPr>
              <a:t>OUTBOUND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2103120" y="5715000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3B65"/>
                </a:solidFill>
              </a:rPr>
              <a:t>One operating model • One visibility layer • Clear ownership across the flow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566928" y="654710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AAA"/>
                </a:solidFill>
              </a:rPr>
              <a:t>EMHART TECHNOLOGIES | Proposal</a:t>
            </a:r>
            <a:endParaRPr lang="en-US" sz="750" dirty="0"/>
          </a:p>
        </p:txBody>
      </p:sp>
      <p:sp>
        <p:nvSpPr>
          <p:cNvPr id="37" name="Text 34"/>
          <p:cNvSpPr/>
          <p:nvPr/>
        </p:nvSpPr>
        <p:spPr>
          <a:xfrm>
            <a:off x="110642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AAA"/>
                </a:solidFill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3B65"/>
                </a:solidFill>
                <a:latin typeface="FC Iconic" panose="020B0500040200020003" pitchFamily="34" charset="-34"/>
                <a:ea typeface="Aptos Display" pitchFamily="34" charset="-122"/>
                <a:cs typeface="FC Iconic" panose="020B0500040200020003" pitchFamily="34" charset="-34"/>
              </a:rPr>
              <a:t>10 | New Warehouse Roadmap to 2028</a:t>
            </a:r>
            <a:endParaRPr lang="en-US" sz="28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เตรียมย้ายก่อนสัญญาคลังเดิมสิ้นสุด March 2028</a:t>
            </a:r>
            <a:endParaRPr lang="en-US" sz="12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4" name="Image 0" descr="/mnt/data/emhart_ppt/ip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235675"/>
            <a:ext cx="1234440" cy="33332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170432"/>
            <a:ext cx="11018520" cy="0"/>
          </a:xfrm>
          <a:prstGeom prst="line">
            <a:avLst/>
          </a:prstGeom>
          <a:noFill/>
          <a:ln w="12700">
            <a:solidFill>
              <a:srgbClr val="D8E3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40080" y="1600200"/>
            <a:ext cx="2468880" cy="3429000"/>
          </a:xfrm>
          <a:prstGeom prst="roundRect">
            <a:avLst>
              <a:gd name="adj" fmla="val 2222"/>
            </a:avLst>
          </a:prstGeom>
          <a:solidFill>
            <a:srgbClr val="F7FAFC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40080" y="1600200"/>
            <a:ext cx="2468880" cy="146304"/>
          </a:xfrm>
          <a:prstGeom prst="rect">
            <a:avLst/>
          </a:prstGeom>
          <a:solidFill>
            <a:srgbClr val="1479C9"/>
          </a:solidFill>
          <a:ln w="12700">
            <a:solidFill>
              <a:srgbClr val="1479C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2960" y="1938528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479C9"/>
                </a:solidFill>
              </a:rPr>
              <a:t>PHASE 1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822960" y="2331720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63B65"/>
                </a:solidFill>
              </a:rPr>
              <a:t>ASSESS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868680" y="2971800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dirty="0">
                <a:solidFill>
                  <a:srgbClr val="17324D"/>
                </a:solidFill>
              </a:rPr>
              <a:t>Current cost / stock / volume / productivity</a:t>
            </a:r>
            <a:endParaRPr lang="en-US" sz="920" dirty="0"/>
          </a:p>
        </p:txBody>
      </p:sp>
      <p:sp>
        <p:nvSpPr>
          <p:cNvPr id="11" name="Shape 8"/>
          <p:cNvSpPr/>
          <p:nvPr/>
        </p:nvSpPr>
        <p:spPr>
          <a:xfrm>
            <a:off x="1024128" y="4251960"/>
            <a:ext cx="1700784" cy="329184"/>
          </a:xfrm>
          <a:prstGeom prst="roundRect">
            <a:avLst>
              <a:gd name="adj" fmla="val 22222"/>
            </a:avLst>
          </a:prstGeom>
          <a:solidFill>
            <a:srgbClr val="1479C9"/>
          </a:solidFill>
          <a:ln w="12700">
            <a:solidFill>
              <a:srgbClr val="1479C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97280" y="4325112"/>
            <a:ext cx="1554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Now → Q1 2027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3182112" y="2926080"/>
            <a:ext cx="228600" cy="502920"/>
          </a:xfrm>
          <a:prstGeom prst="chevron">
            <a:avLst/>
          </a:prstGeom>
          <a:solidFill>
            <a:srgbClr val="D8E3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474720" y="1600200"/>
            <a:ext cx="2468880" cy="3429000"/>
          </a:xfrm>
          <a:prstGeom prst="roundRect">
            <a:avLst>
              <a:gd name="adj" fmla="val 2222"/>
            </a:avLst>
          </a:prstGeom>
          <a:solidFill>
            <a:srgbClr val="F7FAFC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474720" y="1600200"/>
            <a:ext cx="2468880" cy="146304"/>
          </a:xfrm>
          <a:prstGeom prst="rect">
            <a:avLst/>
          </a:prstGeom>
          <a:solidFill>
            <a:srgbClr val="29A36A"/>
          </a:solidFill>
          <a:ln w="12700">
            <a:solidFill>
              <a:srgbClr val="29A36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657600" y="1938528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29A36A"/>
                </a:solidFill>
              </a:rPr>
              <a:t>PHASE 2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3657600" y="2331720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63B65"/>
                </a:solidFill>
              </a:rPr>
              <a:t>FEASIBILITY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3703320" y="2971800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dirty="0">
                <a:solidFill>
                  <a:srgbClr val="17324D"/>
                </a:solidFill>
              </a:rPr>
              <a:t>Warehouse candidates / layout / fire / total cost</a:t>
            </a:r>
            <a:endParaRPr lang="en-US" sz="920" dirty="0"/>
          </a:p>
        </p:txBody>
      </p:sp>
      <p:sp>
        <p:nvSpPr>
          <p:cNvPr id="19" name="Shape 16"/>
          <p:cNvSpPr/>
          <p:nvPr/>
        </p:nvSpPr>
        <p:spPr>
          <a:xfrm>
            <a:off x="3858768" y="4251960"/>
            <a:ext cx="1700784" cy="329184"/>
          </a:xfrm>
          <a:prstGeom prst="roundRect">
            <a:avLst>
              <a:gd name="adj" fmla="val 22222"/>
            </a:avLst>
          </a:prstGeom>
          <a:solidFill>
            <a:srgbClr val="29A36A"/>
          </a:solidFill>
          <a:ln w="12700">
            <a:solidFill>
              <a:srgbClr val="29A36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3931920" y="4325112"/>
            <a:ext cx="1554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Q2 → Q3 2027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6016752" y="2926080"/>
            <a:ext cx="228600" cy="502920"/>
          </a:xfrm>
          <a:prstGeom prst="chevron">
            <a:avLst/>
          </a:prstGeom>
          <a:solidFill>
            <a:srgbClr val="D8E3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309360" y="1600200"/>
            <a:ext cx="2468880" cy="3429000"/>
          </a:xfrm>
          <a:prstGeom prst="roundRect">
            <a:avLst>
              <a:gd name="adj" fmla="val 2222"/>
            </a:avLst>
          </a:prstGeom>
          <a:solidFill>
            <a:srgbClr val="F7FAFC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309360" y="1600200"/>
            <a:ext cx="2468880" cy="146304"/>
          </a:xfrm>
          <a:prstGeom prst="rect">
            <a:avLst/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492240" y="1938528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4A340"/>
                </a:solidFill>
              </a:rPr>
              <a:t>PHASE 3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6492240" y="2331720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63B65"/>
                </a:solidFill>
              </a:rPr>
              <a:t>PREPARE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6537960" y="2971800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dirty="0">
                <a:solidFill>
                  <a:srgbClr val="17324D"/>
                </a:solidFill>
              </a:rPr>
              <a:t>Contract / system / layout / relocation plan</a:t>
            </a:r>
            <a:endParaRPr lang="en-US" sz="920" dirty="0"/>
          </a:p>
        </p:txBody>
      </p:sp>
      <p:sp>
        <p:nvSpPr>
          <p:cNvPr id="27" name="Shape 24"/>
          <p:cNvSpPr/>
          <p:nvPr/>
        </p:nvSpPr>
        <p:spPr>
          <a:xfrm>
            <a:off x="6693408" y="4251960"/>
            <a:ext cx="1700784" cy="329184"/>
          </a:xfrm>
          <a:prstGeom prst="roundRect">
            <a:avLst>
              <a:gd name="adj" fmla="val 22222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766560" y="4325112"/>
            <a:ext cx="1554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Q4 2027</a:t>
            </a:r>
            <a:endParaRPr lang="en-US" sz="850" dirty="0"/>
          </a:p>
        </p:txBody>
      </p:sp>
      <p:sp>
        <p:nvSpPr>
          <p:cNvPr id="29" name="Shape 26"/>
          <p:cNvSpPr/>
          <p:nvPr/>
        </p:nvSpPr>
        <p:spPr>
          <a:xfrm>
            <a:off x="8851392" y="2926080"/>
            <a:ext cx="228600" cy="502920"/>
          </a:xfrm>
          <a:prstGeom prst="chevron">
            <a:avLst/>
          </a:prstGeom>
          <a:solidFill>
            <a:srgbClr val="D8E3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9144000" y="1600200"/>
            <a:ext cx="2468880" cy="3429000"/>
          </a:xfrm>
          <a:prstGeom prst="roundRect">
            <a:avLst>
              <a:gd name="adj" fmla="val 2222"/>
            </a:avLst>
          </a:prstGeom>
          <a:solidFill>
            <a:srgbClr val="F7FAFC"/>
          </a:solidFill>
          <a:ln w="12700">
            <a:solidFill>
              <a:srgbClr val="D8E3EC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9144000" y="1600200"/>
            <a:ext cx="2468880" cy="146304"/>
          </a:xfrm>
          <a:prstGeom prst="rect">
            <a:avLst/>
          </a:prstGeom>
          <a:solidFill>
            <a:srgbClr val="163B65"/>
          </a:solidFill>
          <a:ln w="12700">
            <a:solidFill>
              <a:srgbClr val="163B65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9326880" y="1938528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63B65"/>
                </a:solidFill>
              </a:rPr>
              <a:t>PHASE 4</a:t>
            </a:r>
            <a:endParaRPr lang="en-US" sz="850" dirty="0"/>
          </a:p>
        </p:txBody>
      </p:sp>
      <p:sp>
        <p:nvSpPr>
          <p:cNvPr id="33" name="Text 30"/>
          <p:cNvSpPr/>
          <p:nvPr/>
        </p:nvSpPr>
        <p:spPr>
          <a:xfrm>
            <a:off x="9326880" y="2331720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63B65"/>
                </a:solidFill>
              </a:rPr>
              <a:t>GO-LIVE</a:t>
            </a:r>
            <a:endParaRPr lang="en-US" sz="1800" dirty="0"/>
          </a:p>
        </p:txBody>
      </p:sp>
      <p:sp>
        <p:nvSpPr>
          <p:cNvPr id="34" name="Text 31"/>
          <p:cNvSpPr/>
          <p:nvPr/>
        </p:nvSpPr>
        <p:spPr>
          <a:xfrm>
            <a:off x="9372600" y="2971800"/>
            <a:ext cx="2011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dirty="0">
                <a:solidFill>
                  <a:srgbClr val="17324D"/>
                </a:solidFill>
              </a:rPr>
              <a:t>Stock transfer / trial / stabilization</a:t>
            </a:r>
            <a:endParaRPr lang="en-US" sz="920" dirty="0"/>
          </a:p>
        </p:txBody>
      </p:sp>
      <p:sp>
        <p:nvSpPr>
          <p:cNvPr id="35" name="Shape 32"/>
          <p:cNvSpPr/>
          <p:nvPr/>
        </p:nvSpPr>
        <p:spPr>
          <a:xfrm>
            <a:off x="9528048" y="4251960"/>
            <a:ext cx="1700784" cy="329184"/>
          </a:xfrm>
          <a:prstGeom prst="roundRect">
            <a:avLst>
              <a:gd name="adj" fmla="val 22222"/>
            </a:avLst>
          </a:prstGeom>
          <a:solidFill>
            <a:srgbClr val="163B65"/>
          </a:solidFill>
          <a:ln w="12700">
            <a:solidFill>
              <a:srgbClr val="163B65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9601200" y="4325112"/>
            <a:ext cx="1554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Before Mar 2028</a:t>
            </a:r>
            <a:endParaRPr lang="en-US" sz="850" dirty="0"/>
          </a:p>
        </p:txBody>
      </p:sp>
      <p:sp>
        <p:nvSpPr>
          <p:cNvPr id="37" name="Text 34"/>
          <p:cNvSpPr/>
          <p:nvPr/>
        </p:nvSpPr>
        <p:spPr>
          <a:xfrm>
            <a:off x="1874520" y="5650992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3B65"/>
                </a:solidFill>
              </a:rPr>
              <a:t>Key decision: เลือกคลังจาก Total Cost ไม่ใช่ Rental Cost เพียงอย่างเดียว</a:t>
            </a:r>
            <a:endParaRPr lang="en-US" sz="1200" dirty="0"/>
          </a:p>
        </p:txBody>
      </p:sp>
      <p:sp>
        <p:nvSpPr>
          <p:cNvPr id="38" name="Text 35"/>
          <p:cNvSpPr/>
          <p:nvPr/>
        </p:nvSpPr>
        <p:spPr>
          <a:xfrm>
            <a:off x="566928" y="654710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AAA"/>
                </a:solidFill>
              </a:rPr>
              <a:t>EMHART TECHNOLOGIES | Proposal</a:t>
            </a:r>
            <a:endParaRPr lang="en-US" sz="750" dirty="0"/>
          </a:p>
        </p:txBody>
      </p:sp>
      <p:sp>
        <p:nvSpPr>
          <p:cNvPr id="39" name="Text 36"/>
          <p:cNvSpPr/>
          <p:nvPr/>
        </p:nvSpPr>
        <p:spPr>
          <a:xfrm>
            <a:off x="110642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AAA"/>
                </a:solidFill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63B65"/>
                </a:solidFill>
                <a:latin typeface="FC Iconic" panose="020B0500040200020003" pitchFamily="34" charset="-34"/>
                <a:ea typeface="Aptos Display" pitchFamily="34" charset="-122"/>
                <a:cs typeface="FC Iconic" panose="020B0500040200020003" pitchFamily="34" charset="-34"/>
              </a:rPr>
              <a:t>11 | Commercial Options &amp; Next Step</a:t>
            </a:r>
            <a:endParaRPr lang="en-US" sz="28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sp>
        <p:nvSpPr>
          <p:cNvPr id="3" name="Text 1"/>
          <p:cNvSpPr/>
          <p:nvPr/>
        </p:nvSpPr>
        <p:spPr>
          <a:xfrm>
            <a:off x="585216" y="82296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6788A"/>
                </a:solidFill>
                <a:latin typeface="FC Iconic" panose="020B0500040200020003" pitchFamily="34" charset="-34"/>
                <a:cs typeface="FC Iconic" panose="020B0500040200020003" pitchFamily="34" charset="-34"/>
              </a:rPr>
              <a:t>เสนอเป็น Module เพื่อให้ Emhart เลือก Scope และลงทุนเป็นลำดับ</a:t>
            </a:r>
            <a:endParaRPr lang="en-US" sz="1200" dirty="0">
              <a:latin typeface="FC Iconic" panose="020B0500040200020003" pitchFamily="34" charset="-34"/>
              <a:cs typeface="FC Iconic" panose="020B0500040200020003" pitchFamily="34" charset="-34"/>
            </a:endParaRPr>
          </a:p>
        </p:txBody>
      </p:sp>
      <p:pic>
        <p:nvPicPr>
          <p:cNvPr id="4" name="Image 0" descr="/mnt/data/emhart_ppt/ip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320" y="235675"/>
            <a:ext cx="1234440" cy="33332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170432"/>
            <a:ext cx="11018520" cy="0"/>
          </a:xfrm>
          <a:prstGeom prst="line">
            <a:avLst/>
          </a:prstGeom>
          <a:noFill/>
          <a:ln w="12700">
            <a:solidFill>
              <a:srgbClr val="D8E3EC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94360" y="1508760"/>
            <a:ext cx="2560320" cy="3063240"/>
          </a:xfrm>
          <a:prstGeom prst="roundRect">
            <a:avLst>
              <a:gd name="adj" fmla="val 2143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508760" y="1783080"/>
            <a:ext cx="731520" cy="731520"/>
          </a:xfrm>
          <a:prstGeom prst="ellipse">
            <a:avLst/>
          </a:prstGeom>
          <a:solidFill>
            <a:srgbClr val="163B6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508760" y="2011680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2743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3B65"/>
                </a:solidFill>
              </a:rPr>
              <a:t>MANPOWER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22960" y="331012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7324D"/>
                </a:solidFill>
              </a:rPr>
              <a:t>14 HC WH Management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1069848" y="4069080"/>
            <a:ext cx="1609344" cy="329184"/>
          </a:xfrm>
          <a:prstGeom prst="roundRect">
            <a:avLst>
              <a:gd name="adj" fmla="val 22222"/>
            </a:avLst>
          </a:prstGeom>
          <a:solidFill>
            <a:srgbClr val="163B65"/>
          </a:solidFill>
          <a:ln w="12700">
            <a:solidFill>
              <a:srgbClr val="163B65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43000" y="414223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Lowest change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3447288" y="1508760"/>
            <a:ext cx="2560320" cy="3063240"/>
          </a:xfrm>
          <a:prstGeom prst="roundRect">
            <a:avLst>
              <a:gd name="adj" fmla="val 2143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361688" y="1783080"/>
            <a:ext cx="731520" cy="731520"/>
          </a:xfrm>
          <a:prstGeom prst="ellipse">
            <a:avLst/>
          </a:prstGeom>
          <a:solidFill>
            <a:srgbClr val="1479C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361688" y="2011680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B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3630168" y="2743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3B65"/>
                </a:solidFill>
              </a:rPr>
              <a:t>MANPOWER + WH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3675888" y="331012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7324D"/>
                </a:solidFill>
              </a:rPr>
              <a:t>14 HC + New Warehouse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3922776" y="4069080"/>
            <a:ext cx="1609344" cy="329184"/>
          </a:xfrm>
          <a:prstGeom prst="roundRect">
            <a:avLst>
              <a:gd name="adj" fmla="val 22222"/>
            </a:avLst>
          </a:prstGeom>
          <a:solidFill>
            <a:srgbClr val="1479C9"/>
          </a:solidFill>
          <a:ln w="12700">
            <a:solidFill>
              <a:srgbClr val="1479C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3995928" y="414223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Cost reduction focus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6300216" y="1508760"/>
            <a:ext cx="2560320" cy="3063240"/>
          </a:xfrm>
          <a:prstGeom prst="roundRect">
            <a:avLst>
              <a:gd name="adj" fmla="val 2143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7214616" y="1783080"/>
            <a:ext cx="731520" cy="731520"/>
          </a:xfrm>
          <a:prstGeom prst="ellipse">
            <a:avLst/>
          </a:prstGeom>
          <a:solidFill>
            <a:srgbClr val="29A3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214616" y="2011680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6483096" y="2743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3B65"/>
                </a:solidFill>
              </a:rPr>
              <a:t>INTEGRATED WH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6528816" y="331012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7324D"/>
                </a:solidFill>
              </a:rPr>
              <a:t>Manpower + WH + I-WIS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6775704" y="4069080"/>
            <a:ext cx="1609344" cy="329184"/>
          </a:xfrm>
          <a:prstGeom prst="roundRect">
            <a:avLst>
              <a:gd name="adj" fmla="val 22222"/>
            </a:avLst>
          </a:prstGeom>
          <a:solidFill>
            <a:srgbClr val="29A36A"/>
          </a:solidFill>
          <a:ln w="12700">
            <a:solidFill>
              <a:srgbClr val="29A36A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848856" y="414223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Inventory visibility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9153144" y="1508760"/>
            <a:ext cx="2560320" cy="3063240"/>
          </a:xfrm>
          <a:prstGeom prst="roundRect">
            <a:avLst>
              <a:gd name="adj" fmla="val 2143"/>
            </a:avLst>
          </a:prstGeom>
          <a:solidFill>
            <a:srgbClr val="FFFFFF"/>
          </a:solidFill>
          <a:ln w="12700">
            <a:solidFill>
              <a:srgbClr val="D8E3EC"/>
            </a:solidFill>
            <a:prstDash val="solid"/>
          </a:ln>
          <a:effectLst>
            <a:outerShdw blurRad="12700" dist="3175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10067544" y="1783080"/>
            <a:ext cx="731520" cy="731520"/>
          </a:xfrm>
          <a:prstGeom prst="ellipse">
            <a:avLst/>
          </a:prstGeom>
          <a:solidFill>
            <a:srgbClr val="F4A34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0067544" y="2011680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D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9336024" y="2743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3B65"/>
                </a:solidFill>
              </a:rPr>
              <a:t>END-TO-END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9381744" y="331012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17324D"/>
                </a:solidFill>
              </a:rPr>
              <a:t>+ TMS + Transportation</a:t>
            </a:r>
            <a:endParaRPr lang="en-US" sz="900" dirty="0"/>
          </a:p>
        </p:txBody>
      </p:sp>
      <p:sp>
        <p:nvSpPr>
          <p:cNvPr id="32" name="Shape 29"/>
          <p:cNvSpPr/>
          <p:nvPr/>
        </p:nvSpPr>
        <p:spPr>
          <a:xfrm>
            <a:off x="9628632" y="4069080"/>
            <a:ext cx="1609344" cy="329184"/>
          </a:xfrm>
          <a:prstGeom prst="roundRect">
            <a:avLst>
              <a:gd name="adj" fmla="val 22222"/>
            </a:avLst>
          </a:prstGeom>
          <a:solidFill>
            <a:srgbClr val="F4A340"/>
          </a:solidFill>
          <a:ln w="12700">
            <a:solidFill>
              <a:srgbClr val="F4A340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9701784" y="4142232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Full logistics solution</a:t>
            </a:r>
            <a:endParaRPr lang="en-US" sz="850" dirty="0"/>
          </a:p>
        </p:txBody>
      </p:sp>
      <p:sp>
        <p:nvSpPr>
          <p:cNvPr id="34" name="Shape 31"/>
          <p:cNvSpPr/>
          <p:nvPr/>
        </p:nvSpPr>
        <p:spPr>
          <a:xfrm>
            <a:off x="685800" y="5074920"/>
            <a:ext cx="10835640" cy="868680"/>
          </a:xfrm>
          <a:prstGeom prst="roundRect">
            <a:avLst>
              <a:gd name="adj" fmla="val 5263"/>
            </a:avLst>
          </a:prstGeom>
          <a:solidFill>
            <a:srgbClr val="163B65"/>
          </a:solidFill>
          <a:ln w="12700">
            <a:solidFill>
              <a:srgbClr val="163B65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914400" y="5358384"/>
            <a:ext cx="1143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8FD5FF"/>
                </a:solidFill>
              </a:rPr>
              <a:t>NEXT STEP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2148840" y="5285232"/>
            <a:ext cx="9006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Site data collection → Current cost baseline → Warehouse search → Solution &amp; quotation</a:t>
            </a:r>
            <a:endParaRPr lang="en-US" sz="1300" dirty="0"/>
          </a:p>
        </p:txBody>
      </p:sp>
      <p:sp>
        <p:nvSpPr>
          <p:cNvPr id="37" name="Text 34"/>
          <p:cNvSpPr/>
          <p:nvPr/>
        </p:nvSpPr>
        <p:spPr>
          <a:xfrm>
            <a:off x="2011680" y="617220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63B65"/>
                </a:solidFill>
              </a:rPr>
              <a:t>IPACK: From Manpower Provider to Integrated Logistics Partner</a:t>
            </a:r>
            <a:endParaRPr lang="en-US" sz="1300" dirty="0"/>
          </a:p>
        </p:txBody>
      </p:sp>
      <p:sp>
        <p:nvSpPr>
          <p:cNvPr id="38" name="Text 35"/>
          <p:cNvSpPr/>
          <p:nvPr/>
        </p:nvSpPr>
        <p:spPr>
          <a:xfrm>
            <a:off x="566928" y="654710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9AAA"/>
                </a:solidFill>
              </a:rPr>
              <a:t>EMHART TECHNOLOGIES | Proposal</a:t>
            </a:r>
            <a:endParaRPr lang="en-US" sz="750" dirty="0"/>
          </a:p>
        </p:txBody>
      </p:sp>
      <p:sp>
        <p:nvSpPr>
          <p:cNvPr id="39" name="Text 36"/>
          <p:cNvSpPr/>
          <p:nvPr/>
        </p:nvSpPr>
        <p:spPr>
          <a:xfrm>
            <a:off x="1106424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8A9AAA"/>
                </a:solidFill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1082</Words>
  <Application>Microsoft Office PowerPoint</Application>
  <PresentationFormat>Widescreen</PresentationFormat>
  <Paragraphs>274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FC Iconic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Emhart Integrated Warehouse &amp; Logistics Proposal</dc:title>
  <dc:subject>Emhart Warehouse &amp; Logistics Proposal</dc:subject>
  <dc:creator>IPACK</dc:creator>
  <cp:lastModifiedBy>Phalakon Phuetsing</cp:lastModifiedBy>
  <cp:revision>3</cp:revision>
  <dcterms:created xsi:type="dcterms:W3CDTF">2026-10-07T09:44:39Z</dcterms:created>
  <dcterms:modified xsi:type="dcterms:W3CDTF">2026-10-07T10:08:41Z</dcterms:modified>
</cp:coreProperties>
</file>